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5"/>
  </p:sldMasterIdLst>
  <p:notesMasterIdLst>
    <p:notesMasterId r:id="rId22"/>
  </p:notesMasterIdLst>
  <p:sldIdLst>
    <p:sldId id="270" r:id="rId6"/>
    <p:sldId id="256" r:id="rId7"/>
    <p:sldId id="257" r:id="rId8"/>
    <p:sldId id="258" r:id="rId9"/>
    <p:sldId id="259" r:id="rId10"/>
    <p:sldId id="271" r:id="rId11"/>
    <p:sldId id="260" r:id="rId12"/>
    <p:sldId id="261" r:id="rId13"/>
    <p:sldId id="272" r:id="rId14"/>
    <p:sldId id="262" r:id="rId15"/>
    <p:sldId id="263" r:id="rId16"/>
    <p:sldId id="264" r:id="rId17"/>
    <p:sldId id="265" r:id="rId18"/>
    <p:sldId id="266" r:id="rId19"/>
    <p:sldId id="267" r:id="rId20"/>
    <p:sldId id="268" r:id="rId21"/>
  </p:sldIdLst>
  <p:sldSz cx="9601200" cy="7315200"/>
  <p:notesSz cx="6858000" cy="9144000"/>
  <p:defaultTextStyle>
    <a:defPPr>
      <a:defRPr lang="en-US"/>
    </a:defPPr>
    <a:lvl1pPr algn="l" rtl="0" eaLnBrk="0" fontAlgn="base" hangingPunct="0">
      <a:spcBef>
        <a:spcPct val="0"/>
      </a:spcBef>
      <a:spcAft>
        <a:spcPct val="0"/>
      </a:spcAft>
      <a:defRPr sz="19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9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9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Tahoma" pitchFamily="34" charset="0"/>
        <a:ea typeface="+mn-ea"/>
        <a:cs typeface="+mn-cs"/>
      </a:defRPr>
    </a:lvl5pPr>
    <a:lvl6pPr marL="2286000" algn="l" defTabSz="914400" rtl="0" eaLnBrk="1" latinLnBrk="0" hangingPunct="1">
      <a:defRPr sz="1900" kern="1200">
        <a:solidFill>
          <a:schemeClr val="tx1"/>
        </a:solidFill>
        <a:latin typeface="Tahoma" pitchFamily="34" charset="0"/>
        <a:ea typeface="+mn-ea"/>
        <a:cs typeface="+mn-cs"/>
      </a:defRPr>
    </a:lvl6pPr>
    <a:lvl7pPr marL="2743200" algn="l" defTabSz="914400" rtl="0" eaLnBrk="1" latinLnBrk="0" hangingPunct="1">
      <a:defRPr sz="1900" kern="1200">
        <a:solidFill>
          <a:schemeClr val="tx1"/>
        </a:solidFill>
        <a:latin typeface="Tahoma" pitchFamily="34" charset="0"/>
        <a:ea typeface="+mn-ea"/>
        <a:cs typeface="+mn-cs"/>
      </a:defRPr>
    </a:lvl7pPr>
    <a:lvl8pPr marL="3200400" algn="l" defTabSz="914400" rtl="0" eaLnBrk="1" latinLnBrk="0" hangingPunct="1">
      <a:defRPr sz="1900" kern="1200">
        <a:solidFill>
          <a:schemeClr val="tx1"/>
        </a:solidFill>
        <a:latin typeface="Tahoma" pitchFamily="34" charset="0"/>
        <a:ea typeface="+mn-ea"/>
        <a:cs typeface="+mn-cs"/>
      </a:defRPr>
    </a:lvl8pPr>
    <a:lvl9pPr marL="3657600" algn="l" defTabSz="914400" rtl="0" eaLnBrk="1" latinLnBrk="0" hangingPunct="1">
      <a:defRPr sz="19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090" autoAdjust="0"/>
  </p:normalViewPr>
  <p:slideViewPr>
    <p:cSldViewPr>
      <p:cViewPr>
        <p:scale>
          <a:sx n="80" d="100"/>
          <a:sy n="80" d="100"/>
        </p:scale>
        <p:origin x="-1782" y="-90"/>
      </p:cViewPr>
      <p:guideLst>
        <p:guide orient="horz" pos="666"/>
        <p:guide pos="3679"/>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38" y="-72"/>
      </p:cViewPr>
      <p:guideLst>
        <p:guide orient="horz" pos="2592"/>
        <p:guide pos="36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2813" eaLnBrk="1" hangingPunct="1">
              <a:defRPr sz="1200">
                <a:latin typeface="Arial" charset="0"/>
              </a:defRPr>
            </a:lvl1pPr>
          </a:lstStyle>
          <a:p>
            <a:pPr>
              <a:defRPr/>
            </a:pPr>
            <a:endParaRPr lang="en-US"/>
          </a:p>
        </p:txBody>
      </p:sp>
      <p:sp>
        <p:nvSpPr>
          <p:cNvPr id="317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2813" eaLnBrk="1" hangingPunct="1">
              <a:defRPr sz="1200">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9513" y="685800"/>
            <a:ext cx="4500562" cy="3429000"/>
          </a:xfrm>
          <a:prstGeom prst="rect">
            <a:avLst/>
          </a:prstGeom>
          <a:noFill/>
          <a:ln w="9525">
            <a:solidFill>
              <a:srgbClr val="000000"/>
            </a:solidFill>
            <a:miter lim="800000"/>
            <a:headEnd/>
            <a:tailEnd/>
          </a:ln>
        </p:spPr>
      </p:sp>
      <p:sp>
        <p:nvSpPr>
          <p:cNvPr id="317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2813" eaLnBrk="1" hangingPunct="1">
              <a:defRPr sz="1200">
                <a:latin typeface="Arial" charset="0"/>
              </a:defRPr>
            </a:lvl1pPr>
          </a:lstStyle>
          <a:p>
            <a:pPr>
              <a:defRPr/>
            </a:pPr>
            <a:endParaRPr lang="en-US"/>
          </a:p>
        </p:txBody>
      </p:sp>
      <p:sp>
        <p:nvSpPr>
          <p:cNvPr id="317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2813" eaLnBrk="1" hangingPunct="1">
              <a:defRPr sz="1200">
                <a:latin typeface="Arial" charset="0"/>
              </a:defRPr>
            </a:lvl1pPr>
          </a:lstStyle>
          <a:p>
            <a:pPr>
              <a:defRPr/>
            </a:pPr>
            <a:fld id="{2A942DE4-FAB1-4620-9394-D6F561EDA2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B63247-AC1C-40A5-AC04-AD34488860C2}"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spcBef>
                <a:spcPct val="50000"/>
              </a:spcBef>
            </a:pPr>
            <a:r>
              <a:rPr lang="en-US" sz="1000" u="sng" dirty="0" smtClean="0"/>
              <a:t>WASHINGTON, D.C ENHANCES YOUR CURRICULUM</a:t>
            </a:r>
          </a:p>
          <a:p>
            <a:pPr eaLnBrk="1" hangingPunct="1">
              <a:spcBef>
                <a:spcPct val="20000"/>
              </a:spcBef>
            </a:pPr>
            <a:r>
              <a:rPr lang="en-US" sz="1000" dirty="0" smtClean="0"/>
              <a:t>The WorldStrides </a:t>
            </a:r>
            <a:r>
              <a:rPr lang="en-US" sz="1000" dirty="0" err="1" smtClean="0"/>
              <a:t>DiscoverNow</a:t>
            </a:r>
            <a:r>
              <a:rPr lang="en-US" sz="1000" dirty="0" smtClean="0"/>
              <a:t>! Washington, D.C., program is an exciting journey that engages students in the history of our nation and the foundation of our government. Students become active participants in this learning adventure. </a:t>
            </a:r>
          </a:p>
          <a:p>
            <a:pPr eaLnBrk="1" hangingPunct="1">
              <a:spcBef>
                <a:spcPct val="20000"/>
              </a:spcBef>
            </a:pPr>
            <a:r>
              <a:rPr lang="en-US" sz="1000" dirty="0" smtClean="0"/>
              <a:t>The most important component of this field study experience is student involvement. Whether honoring our heroes at Arlington National Cemetery, investigating the three branches of government at the Capitol, the White House, and the Supreme Court, or identifying the effects of decisions made by our nation’s leaders at the many memorials in Washington, D.C., the focus is on student participation, reflection, and internalization. </a:t>
            </a:r>
          </a:p>
          <a:p>
            <a:pPr eaLnBrk="1" hangingPunct="1"/>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69BE829-639D-4C71-A265-82CD9DEB1360}"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000" dirty="0" smtClean="0"/>
              <a:t>Visit some of the most famous parts of this iconic city: Mulholland Drive and the Hollywood Sign (pictured here), Beverly Hills, Hollywood Boulevard, </a:t>
            </a:r>
            <a:r>
              <a:rPr lang="en-US" sz="1000" dirty="0" err="1" smtClean="0"/>
              <a:t>Grauman’s</a:t>
            </a:r>
            <a:r>
              <a:rPr lang="en-US" sz="1000" dirty="0" smtClean="0"/>
              <a:t> Chinese Theatre, Sunset Boulevard, Melrose Avenue, and of course the shopping on Rodeo Drive.</a:t>
            </a:r>
            <a:endParaRPr 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B67D76C-5624-43D0-84A9-CACD8BE828CE}" type="slidenum">
              <a:rPr lang="en-US" smtClean="0"/>
              <a:pPr/>
              <a:t>12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defTabSz="931042">
              <a:defRPr/>
            </a:pPr>
            <a:r>
              <a:rPr lang="en-US" sz="1000" dirty="0" smtClean="0"/>
              <a:t>Feel the excitement of Hollywood, walking the same streets as actors, musicians, and entertainers! </a:t>
            </a:r>
          </a:p>
          <a:p>
            <a:pPr defTabSz="931042">
              <a:defRPr/>
            </a:pPr>
            <a:endParaRPr lang="en-US" sz="1000" dirty="0" smtClean="0"/>
          </a:p>
          <a:p>
            <a:pPr defTabSz="931042">
              <a:defRPr/>
            </a:pPr>
            <a:r>
              <a:rPr lang="en-US" sz="1000" dirty="0" smtClean="0"/>
              <a:t>The Hollywood Walk of Fame comprises more than 2,500 five-pointed terrazzo and brass stars embedded in the sidewalks along 15 blocks of Hollywood Boulevard and three blocks of Vine Street in Hollywood, California. The stars are permanent public monuments to achievement in the entertainment industry, bearing the names of a mix of actors, musicians, directors, producers, musical and theatrical groups, fictional characters, and others. </a:t>
            </a: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CEA7E61-69A8-43CA-A1EF-52F289A74E97}"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defTabSz="931042">
              <a:defRPr/>
            </a:pPr>
            <a:r>
              <a:rPr lang="en-US" sz="1000" dirty="0" smtClean="0"/>
              <a:t>Learn about the history of astronomy and how to identify stars and constellations at the Griffith Observatory.</a:t>
            </a:r>
          </a:p>
          <a:p>
            <a:pPr defTabSz="931042">
              <a:defRPr/>
            </a:pPr>
            <a:endParaRPr lang="en-US" sz="1000" dirty="0" smtClean="0"/>
          </a:p>
          <a:p>
            <a:pPr defTabSz="931042">
              <a:defRPr/>
            </a:pPr>
            <a:r>
              <a:rPr lang="en-US" sz="1000" dirty="0" smtClean="0"/>
              <a:t>The observatory sits on the south-facing slope of Mount Hollywood in Los Angeles' Griffith Park. It commands a view of the Los Angeles Basin, including Downtown L.A.</a:t>
            </a:r>
            <a:r>
              <a:rPr lang="en-US" sz="1000" baseline="0" dirty="0" smtClean="0"/>
              <a:t> </a:t>
            </a:r>
            <a:r>
              <a:rPr lang="en-US" sz="1000" dirty="0" smtClean="0"/>
              <a:t>to the southeast, Hollywood to the south, and the Pacific Ocean to the southwest. The observatory is a popular attraction with an extensive array of space and science-related displays.</a:t>
            </a:r>
          </a:p>
          <a:p>
            <a:pPr defTabSz="931042">
              <a:defRPr/>
            </a:pPr>
            <a:endParaRPr lang="en-US" sz="1000" dirty="0" smtClean="0"/>
          </a:p>
          <a:p>
            <a:pPr defTabSz="931042">
              <a:defRPr/>
            </a:pPr>
            <a:r>
              <a:rPr lang="en-US" sz="1000" dirty="0" smtClean="0"/>
              <a:t>The land surrounding the observatory was donated to the City of Los Angeles by Colonel Griffith J. Griffith in</a:t>
            </a:r>
            <a:r>
              <a:rPr lang="en-US" sz="1000" baseline="0" dirty="0" smtClean="0"/>
              <a:t> </a:t>
            </a:r>
            <a:r>
              <a:rPr lang="en-US" sz="1000" dirty="0" smtClean="0"/>
              <a:t>1896.</a:t>
            </a:r>
            <a:r>
              <a:rPr lang="en-US" sz="1000" baseline="0" dirty="0" smtClean="0"/>
              <a:t> </a:t>
            </a:r>
            <a:r>
              <a:rPr lang="en-US" sz="1000" dirty="0" smtClean="0"/>
              <a:t>In his will Griffith donated funds to build an observatory, exhibit hall, and planetarium. Griffith's objective was to make astronomy accessible by the public, as opposed to the prevailing idea that observatories should be located on remote mountaintops and restricted to scientists.</a:t>
            </a:r>
          </a:p>
          <a:p>
            <a:pPr defTabSz="931042">
              <a:defRPr/>
            </a:pPr>
            <a:endParaRPr lang="en-US" sz="1000" dirty="0" smtClean="0"/>
          </a:p>
          <a:p>
            <a:pPr defTabSz="931042">
              <a:defRPr/>
            </a:pPr>
            <a:r>
              <a:rPr lang="en-US" sz="1000" dirty="0" smtClean="0"/>
              <a:t>As a Works Progress Administration (WPA) project,</a:t>
            </a:r>
            <a:r>
              <a:rPr lang="en-US" sz="1000" baseline="0" dirty="0" smtClean="0"/>
              <a:t> </a:t>
            </a:r>
            <a:r>
              <a:rPr lang="en-US" sz="1000" dirty="0" smtClean="0"/>
              <a:t>construction began in</a:t>
            </a:r>
            <a:r>
              <a:rPr lang="en-US" sz="1000" baseline="0" dirty="0" smtClean="0"/>
              <a:t> </a:t>
            </a:r>
            <a:r>
              <a:rPr lang="en-US" sz="1000" dirty="0" smtClean="0"/>
              <a:t>1933.The observatory and accompanying exhibits were opened to the public in</a:t>
            </a:r>
            <a:r>
              <a:rPr lang="en-US" sz="1000" baseline="0" dirty="0" smtClean="0"/>
              <a:t> </a:t>
            </a:r>
            <a:r>
              <a:rPr lang="en-US" sz="1000" dirty="0" smtClean="0"/>
              <a:t>1935. </a:t>
            </a:r>
          </a:p>
          <a:p>
            <a:pPr defTabSz="931042">
              <a:defRPr/>
            </a:pPr>
            <a:endParaRPr lang="en-US" sz="1000" dirty="0" smtClean="0"/>
          </a:p>
          <a:p>
            <a:pPr defTabSz="931042">
              <a:defRPr/>
            </a:pPr>
            <a:r>
              <a:rPr lang="en-US" sz="1000" dirty="0" smtClean="0"/>
              <a:t>Some exhibits of note: the Foucault pendulum, which was designed to demonstrate the rotation of the Earth and the Tesla Coil, generating very large sparks.</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1350C90-BFB8-4282-874D-1F61BFD52CEC}"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ln/>
        </p:spPr>
        <p:txBody>
          <a:bodyPr/>
          <a:lstStyle/>
          <a:p>
            <a:pPr defTabSz="931042">
              <a:defRPr/>
            </a:pPr>
            <a:r>
              <a:rPr lang="en-US" sz="1000" dirty="0" smtClean="0"/>
              <a:t>A favorite destination for locals and visitors alike for over 100 years. The Ferris wheel, the shops, the arcade…southern California sure knows how to impress.</a:t>
            </a:r>
          </a:p>
          <a:p>
            <a:pPr defTabSz="931042">
              <a:defRPr/>
            </a:pPr>
            <a:endParaRPr lang="en-US" sz="1000" dirty="0" smtClean="0"/>
          </a:p>
          <a:p>
            <a:pPr defTabSz="931042">
              <a:defRPr/>
            </a:pPr>
            <a:r>
              <a:rPr lang="en-US" sz="1000" dirty="0" smtClean="0"/>
              <a:t>The long, narrow Municipal Pier opened in 1909,primarily to carry sewer pipes beyond the breakers,</a:t>
            </a:r>
            <a:r>
              <a:rPr lang="en-US" sz="1000" baseline="0" dirty="0" smtClean="0"/>
              <a:t> </a:t>
            </a:r>
            <a:r>
              <a:rPr lang="en-US" sz="1000" dirty="0" smtClean="0"/>
              <a:t>and had no amenities. The short, wide adjoining Newcomb Pier (aka the “Pleasure Pier”), was built in 1916. </a:t>
            </a:r>
          </a:p>
          <a:p>
            <a:pPr defTabSz="931042">
              <a:defRPr/>
            </a:pPr>
            <a:endParaRPr lang="en-US" sz="1000" dirty="0" smtClean="0"/>
          </a:p>
          <a:p>
            <a:pPr defTabSz="931042">
              <a:defRPr/>
            </a:pPr>
            <a:r>
              <a:rPr lang="en-US" sz="1000" dirty="0" smtClean="0"/>
              <a:t>To this day, </a:t>
            </a:r>
            <a:r>
              <a:rPr lang="en-US" sz="1000" dirty="0" err="1" smtClean="0"/>
              <a:t>Playland</a:t>
            </a:r>
            <a:r>
              <a:rPr lang="en-US" sz="1000" dirty="0" smtClean="0"/>
              <a:t> Arcade is the Pier’s longest running enterprise offering the day’s contemporary games alongside those of yesterday, providing inexpensive entertainment to a diverse crowd. </a:t>
            </a: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F9BF34-5941-492E-B539-9D9796E2DDA5}"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defTabSz="931042">
              <a:defRPr/>
            </a:pPr>
            <a:r>
              <a:rPr lang="en-US" sz="1000" dirty="0" smtClean="0"/>
              <a:t>Enjoy action-packed entertainment all in one place: thrilling theme park rides, spectacular shows, and movie-themed fun!</a:t>
            </a:r>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EAFF2D8-CA4D-465F-8B80-4F7973BFE58A}"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defTabSz="931042">
              <a:defRPr/>
            </a:pPr>
            <a:r>
              <a:rPr lang="en-US" sz="1000" dirty="0" smtClean="0"/>
              <a:t>And finally, no trip to L.A. would be complete without movie stars. Get a glimpse of the celebrity life on a back lot tour of a real Hollywood studio! </a:t>
            </a: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7AC19F0-2AC7-4AE8-91DC-925113944953}" type="slidenum">
              <a:rPr lang="en-US" smtClean="0"/>
              <a:pPr/>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defTabSz="931042">
              <a:defRPr/>
            </a:pPr>
            <a:r>
              <a:rPr lang="en-US" sz="1000" dirty="0" smtClean="0"/>
              <a:t>Study the history and culture of San Francisco by visiting notable landmarks including the Golden Gate Bridge, Fisherman’s Wharf and the Marina District. </a:t>
            </a:r>
          </a:p>
          <a:p>
            <a:endParaRPr lang="en-US" sz="1000" dirty="0" smtClean="0"/>
          </a:p>
          <a:p>
            <a:r>
              <a:rPr lang="en-US" sz="1000" dirty="0" smtClean="0"/>
              <a:t>The California gold rush starting in 1848 led to a large boom in population, including considerable immigration. The rapid growth continued through the 1850s and under the influence of the 1859 Comstock Lode silver discovery. This rapid growth complicated city planning efforts, leaving a legacy of narrow streets that continues to cause traffic problems today. There was massive expansion in all directions, creating new neighborhoods such as the Haight-Ashbury, Eureka Valley, and the Mission District, and culminating in the construction of Golden Gate Park in 1887. The City's famous Cable Cars were built around this time</a:t>
            </a:r>
            <a:r>
              <a:rPr lang="en-US" sz="1000" baseline="0" dirty="0" smtClean="0"/>
              <a:t> </a:t>
            </a:r>
            <a:r>
              <a:rPr lang="en-US" sz="1000" dirty="0" smtClean="0"/>
              <a:t>to traverse the City's steep hills while connecting the new residential developments. San Francisco grew in cultural prominence at this time as famous writers Mark Twain, Bret Harte, Ambrose Bierce, Rudyard Kipling, Robert Louis Stevenson, and Oscar Wilde spent time in the city.</a:t>
            </a:r>
            <a:r>
              <a:rPr lang="en-US" sz="1000" baseline="0" dirty="0" smtClean="0"/>
              <a:t> </a:t>
            </a:r>
            <a:r>
              <a:rPr lang="en-US" sz="1000" dirty="0" smtClean="0"/>
              <a:t>San Francisco became America's largest city west of the Mississippi River, until it lost that title to Los Angeles in 1920.</a:t>
            </a:r>
          </a:p>
          <a:p>
            <a:endParaRPr lang="en-US" sz="1000" dirty="0" smtClean="0"/>
          </a:p>
          <a:p>
            <a:r>
              <a:rPr lang="en-US" sz="1000" dirty="0" smtClean="0"/>
              <a:t>The population boom included many workers from China who came to work in the gold mines and later on the Transcontinental Railroad. The Chinatown district of the city became and is still one of the largest in the country; today as a result of that legacy, the city as a whole is roughly one-fifth Chinese, one of the largest concentrations outside of China. Many businesses founded to service the growing population exist today, notably Levi Strauss &amp; Co. clothing, Ghirardelli chocolate, and Wells Fargo bank. Many famous railroad, banking, and mining tycoons or "robber barons" such as Charles Crocker, Mark Hopkins, Collis P. Huntington, and Leland Stanford settled in the city in its Nob Hill neighborhood. The sites of their mansions are now famous and expensive San Francisco hotels (such as the Mark Hopkins Hotel and the Huntington Hotel).</a:t>
            </a: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C2E5187-7FE7-464C-83C5-89237CE2374E}" type="slidenum">
              <a:rPr lang="en-US" smtClean="0"/>
              <a:pPr/>
              <a:t>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defTabSz="931042">
              <a:defRPr/>
            </a:pPr>
            <a:r>
              <a:rPr lang="en-US" dirty="0" smtClean="0"/>
              <a:t>The Golden Gate Bridge is a suspension bridge spanning the Golden Gate strait, the mile-wide, three-mile-long channel between San Francisco Bay and the Pacific Ocean. The structure links the U.S. city of San Francisco, on the northern tip of the San Francisco Peninsula, to Marin County. The bridge is one of the most internationally recognized symbols of San Francisco, California, and the United States. It has been declared one of the Wonders of the Modern World by the American Society of Civil Engineers. It opened in 1937 and had until 1964 the longest suspension bridge main span in the world, at 4,200 feet.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8777D8-5A16-4BDC-9E44-68BB6AAAA4C7}"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defTabSz="931042">
              <a:defRPr/>
            </a:pPr>
            <a:r>
              <a:rPr lang="en-US" sz="1000" dirty="0" smtClean="0"/>
              <a:t>Alcatraz Island is located in the San Francisco Bay, offshore from San Francisco.</a:t>
            </a:r>
            <a:r>
              <a:rPr lang="en-US" sz="1000" baseline="0" dirty="0" smtClean="0"/>
              <a:t> </a:t>
            </a:r>
            <a:r>
              <a:rPr lang="en-US" sz="1000" dirty="0" smtClean="0"/>
              <a:t>Often referred to as "The Rock", the small island was developed with facilities for a lighthouse, a military fortification, a military prison (1868), and a federal prison from 1933 until 1963. Beginning in November 1969, the island was occupied for more than 19 months by a group of Aboriginal peoples from San Francisco who were part of a wave of Native activism across the nation with public protests through the 1970s. In 1972, Alcatraz became a national recreation area and received designation as a National Historic Landmark in 1986.</a:t>
            </a: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A38F02D-B236-439C-B35F-284291D5B6DD}"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dirty="0" smtClean="0"/>
              <a:t>Pier 39 is a shopping center and popular tourist attraction built on a pier in San Francisco, California. There are shops, restaurants, a video arcade, street performances, an interpretive center for the Marine Mammal Center, the Aquarium of the Bay, virtual 3D rides, and views of California sea lions on docks of</a:t>
            </a:r>
            <a:r>
              <a:rPr lang="en-US" baseline="0" dirty="0" smtClean="0"/>
              <a:t> the </a:t>
            </a:r>
            <a:r>
              <a:rPr lang="en-US" dirty="0" smtClean="0"/>
              <a:t>marina. </a:t>
            </a:r>
          </a:p>
          <a:p>
            <a:r>
              <a:rPr lang="en-US" dirty="0" smtClean="0"/>
              <a:t>The pier is located at the edge of the Fisherman's Wharf district. From the pier you can see Alcatraz, the Golden Gate Bridge, and the Bay Bridge.</a:t>
            </a:r>
          </a:p>
          <a:p>
            <a:endParaRPr lang="en-US" dirty="0" smtClean="0"/>
          </a:p>
          <a:p>
            <a:r>
              <a:rPr lang="en-US" dirty="0" smtClean="0"/>
              <a:t>Fisherman's Wharf gets its name and neighborhood characteristics from the city's early days of the mid to later 1800s when Italian immigrant fishermen came to the city by the bay to take advantage of the influx of population due to the gold rush. Here, you’ll enjoy watching street performers, visiting local shops, and the nostalgic feel of this popular neighborhood. </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D72BCF-1B58-4602-AF75-1D708EEB56D0}"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defTabSz="931042">
              <a:defRPr/>
            </a:pPr>
            <a:r>
              <a:rPr lang="en-US" sz="800" dirty="0" smtClean="0"/>
              <a:t>Soak in the sights of the city on one of San Francisco’s historic cable cars. </a:t>
            </a:r>
          </a:p>
          <a:p>
            <a:pPr defTabSz="931042">
              <a:defRPr/>
            </a:pPr>
            <a:endParaRPr lang="en-US" sz="800" dirty="0" smtClean="0"/>
          </a:p>
          <a:p>
            <a:pPr defTabSz="931042">
              <a:defRPr/>
            </a:pPr>
            <a:r>
              <a:rPr lang="en-US" sz="800" dirty="0" smtClean="0"/>
              <a:t>The San Francisco cable car system is the world's last manually operated cable car system. An icon of San Francisco, the cable car system forms part of the intermodal urban transport network operated by the San Francisco Municipal Railway. Of the twenty-three lines established between 1873 and 1890,</a:t>
            </a:r>
            <a:r>
              <a:rPr lang="en-US" sz="800" baseline="0" dirty="0" smtClean="0"/>
              <a:t> </a:t>
            </a:r>
            <a:r>
              <a:rPr lang="en-US" sz="800" dirty="0" smtClean="0"/>
              <a:t>three remain:</a:t>
            </a:r>
            <a:r>
              <a:rPr lang="en-US" sz="800" baseline="0" dirty="0" smtClean="0"/>
              <a:t> </a:t>
            </a:r>
            <a:r>
              <a:rPr lang="en-US" sz="800" dirty="0" smtClean="0"/>
              <a:t>two routes from downtown near Union Square to Fisherman's Wharf, and a third route along California Street. </a:t>
            </a:r>
            <a:endParaRPr lang="en-US"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D14E70-382D-4F6B-BEB3-877FA212B8CB}"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defTabSz="931042">
              <a:defRPr/>
            </a:pPr>
            <a:r>
              <a:rPr lang="en-US" sz="1000" dirty="0" smtClean="0"/>
              <a:t>Walk along the </a:t>
            </a:r>
            <a:r>
              <a:rPr lang="en-US" sz="1000" dirty="0" err="1" smtClean="0"/>
              <a:t>zig-zaggy</a:t>
            </a:r>
            <a:r>
              <a:rPr lang="en-US" sz="1000" dirty="0" smtClean="0"/>
              <a:t> Lombard street, buzz around the neighborhood of Nob Hill, or enjoy people-watching at Union Square.</a:t>
            </a:r>
          </a:p>
          <a:p>
            <a:pPr defTabSz="931042">
              <a:defRPr/>
            </a:pPr>
            <a:endParaRPr lang="en-US" sz="1000" dirty="0" smtClean="0"/>
          </a:p>
          <a:p>
            <a:pPr defTabSz="931042">
              <a:defRPr/>
            </a:pPr>
            <a:r>
              <a:rPr lang="en-US" sz="1000" dirty="0" smtClean="0"/>
              <a:t>Lombard Street's western end is inside The Presidio; then it travels through the Russian Hill and Telegraph Hill neighborhoods, past</a:t>
            </a:r>
            <a:r>
              <a:rPr lang="en-US" sz="1000" baseline="0" dirty="0" smtClean="0"/>
              <a:t> </a:t>
            </a:r>
            <a:r>
              <a:rPr lang="en-US" sz="1000" baseline="0" dirty="0" err="1" smtClean="0"/>
              <a:t>Coit</a:t>
            </a:r>
            <a:r>
              <a:rPr lang="en-US" sz="1000" baseline="0" dirty="0" smtClean="0"/>
              <a:t> Tower and ending at The Embarcadero. Lombard Street is known for the one-way block on Russian Hill where eight sharp turns are said to make it the </a:t>
            </a:r>
            <a:r>
              <a:rPr lang="en-US" sz="1000" baseline="0" dirty="0" err="1" smtClean="0"/>
              <a:t>crookedest</a:t>
            </a:r>
            <a:r>
              <a:rPr lang="en-US" sz="1000" baseline="0" dirty="0" smtClean="0"/>
              <a:t> street in the world. The design was intended to reduce the hill's natural 27% grade.</a:t>
            </a:r>
            <a:endParaRPr lang="en-US" sz="1000" dirty="0" smtClean="0"/>
          </a:p>
          <a:p>
            <a:pPr defTabSz="931042">
              <a:defRPr/>
            </a:pPr>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7AC19F0-2AC7-4AE8-91DC-925113944953}"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spcBef>
                <a:spcPct val="20000"/>
              </a:spcBef>
            </a:pPr>
            <a:r>
              <a:rPr lang="en-US" sz="1200" b="0" i="0" kern="1200" dirty="0" smtClean="0">
                <a:solidFill>
                  <a:schemeClr val="tx1"/>
                </a:solidFill>
                <a:latin typeface="Arial" charset="0"/>
                <a:ea typeface="+mn-ea"/>
                <a:cs typeface="+mn-cs"/>
              </a:rPr>
              <a:t>Los Angeles was founded on September 4, 1781, by Spanish governor Felipe de </a:t>
            </a:r>
            <a:r>
              <a:rPr lang="en-US" sz="1200" b="0" i="0" kern="1200" dirty="0" err="1" smtClean="0">
                <a:solidFill>
                  <a:schemeClr val="tx1"/>
                </a:solidFill>
                <a:latin typeface="Arial" charset="0"/>
                <a:ea typeface="+mn-ea"/>
                <a:cs typeface="+mn-cs"/>
              </a:rPr>
              <a:t>Neve</a:t>
            </a:r>
            <a:r>
              <a:rPr lang="en-US" sz="1200" b="0" i="0" kern="1200" dirty="0" smtClean="0">
                <a:solidFill>
                  <a:schemeClr val="tx1"/>
                </a:solidFill>
                <a:latin typeface="Arial" charset="0"/>
                <a:ea typeface="+mn-ea"/>
                <a:cs typeface="+mn-cs"/>
              </a:rPr>
              <a:t>.</a:t>
            </a:r>
            <a:r>
              <a:rPr lang="en-US" sz="1200" b="0" i="0" u="none" strike="noStrike" kern="1200" dirty="0" smtClean="0">
                <a:solidFill>
                  <a:schemeClr val="tx1"/>
                </a:solidFill>
                <a:latin typeface="Arial" charset="0"/>
                <a:ea typeface="+mn-ea"/>
                <a:cs typeface="+mn-cs"/>
              </a:rPr>
              <a:t> </a:t>
            </a:r>
          </a:p>
          <a:p>
            <a:pPr eaLnBrk="1" hangingPunct="1">
              <a:spcBef>
                <a:spcPct val="20000"/>
              </a:spcBef>
            </a:pPr>
            <a:endParaRPr lang="en-US" sz="1200" b="0" i="0" u="none" strike="noStrike" kern="1200" dirty="0" smtClean="0">
              <a:solidFill>
                <a:schemeClr val="tx1"/>
              </a:solidFill>
              <a:latin typeface="Arial" charset="0"/>
              <a:ea typeface="+mn-ea"/>
              <a:cs typeface="+mn-cs"/>
            </a:endParaRPr>
          </a:p>
          <a:p>
            <a:pPr eaLnBrk="1" hangingPunct="1">
              <a:spcBef>
                <a:spcPct val="20000"/>
              </a:spcBef>
            </a:pPr>
            <a:r>
              <a:rPr lang="en-US" sz="1200" b="0" i="0" kern="1200" dirty="0" smtClean="0">
                <a:solidFill>
                  <a:schemeClr val="tx1"/>
                </a:solidFill>
                <a:latin typeface="Arial" charset="0"/>
                <a:ea typeface="+mn-ea"/>
                <a:cs typeface="+mn-cs"/>
              </a:rPr>
              <a:t>Nicknamed the </a:t>
            </a:r>
            <a:r>
              <a:rPr lang="en-US" sz="1200" b="0" i="1" kern="1200" dirty="0" smtClean="0">
                <a:solidFill>
                  <a:schemeClr val="tx1"/>
                </a:solidFill>
                <a:latin typeface="Arial" charset="0"/>
                <a:ea typeface="+mn-ea"/>
                <a:cs typeface="+mn-cs"/>
              </a:rPr>
              <a:t>City of Angels</a:t>
            </a:r>
            <a:r>
              <a:rPr lang="en-US" sz="1200" b="0" i="0" kern="1200" dirty="0" smtClean="0">
                <a:solidFill>
                  <a:schemeClr val="tx1"/>
                </a:solidFill>
                <a:latin typeface="Arial" charset="0"/>
                <a:ea typeface="+mn-ea"/>
                <a:cs typeface="+mn-cs"/>
              </a:rPr>
              <a:t>, Los Angeles is a global city, with strengths in business, international trade, entertainment, culture, media, fashion, science, sports, technology, education, medicine and research.</a:t>
            </a: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6369129-465D-40A0-B4A0-E7E42F6D4A2D}"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defTabSz="931042">
              <a:defRPr/>
            </a:pPr>
            <a:r>
              <a:rPr lang="en-US" sz="1000" dirty="0" smtClean="0"/>
              <a:t>The La Brea Tar Pits are a group of tar pits around in urban Los Angeles. Natural asphalt (also called </a:t>
            </a:r>
            <a:r>
              <a:rPr lang="en-US" sz="1000" dirty="0" err="1" smtClean="0"/>
              <a:t>asphaltum</a:t>
            </a:r>
            <a:r>
              <a:rPr lang="en-US" sz="1000" dirty="0" smtClean="0"/>
              <a:t>, bitumen, pitch or tar - </a:t>
            </a:r>
            <a:r>
              <a:rPr lang="en-US" sz="1000" dirty="0" err="1" smtClean="0"/>
              <a:t>brea</a:t>
            </a:r>
            <a:r>
              <a:rPr lang="en-US" sz="1000" dirty="0" smtClean="0"/>
              <a:t> in Spanish) has seeped up from the ground in this area for tens of thousands of years. Over many centuries, the bones of animals that were trapped in the tar were preserved. The George C. Page Museum is dedicated to researching the tar pits and displaying specimens from the animals that died there. The La Brea Tar Pits are a registered National Natural Landmark.</a:t>
            </a: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hidden">
          <a:xfrm>
            <a:off x="1839913" y="1706563"/>
            <a:ext cx="7761287" cy="5608637"/>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p>
        </p:txBody>
      </p:sp>
      <p:grpSp>
        <p:nvGrpSpPr>
          <p:cNvPr id="5" name="Group 98"/>
          <p:cNvGrpSpPr>
            <a:grpSpLocks/>
          </p:cNvGrpSpPr>
          <p:nvPr userDrawn="1"/>
        </p:nvGrpSpPr>
        <p:grpSpPr bwMode="auto">
          <a:xfrm>
            <a:off x="0" y="-20638"/>
            <a:ext cx="9601200" cy="3773488"/>
            <a:chOff x="0" y="-13"/>
            <a:chExt cx="6048" cy="2377"/>
          </a:xfrm>
        </p:grpSpPr>
        <p:grpSp>
          <p:nvGrpSpPr>
            <p:cNvPr id="6" name="Group 4"/>
            <p:cNvGrpSpPr>
              <a:grpSpLocks/>
            </p:cNvGrpSpPr>
            <p:nvPr userDrawn="1"/>
          </p:nvGrpSpPr>
          <p:grpSpPr bwMode="auto">
            <a:xfrm>
              <a:off x="-1320" y="-168"/>
              <a:ext cx="7368" cy="127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9" name="Group 6"/>
              <p:cNvGrpSpPr>
                <a:grpSpLocks/>
              </p:cNvGrpSpPr>
              <p:nvPr userDrawn="1"/>
            </p:nvGrpSpPr>
            <p:grpSpPr bwMode="auto">
              <a:xfrm>
                <a:off x="333" y="-9"/>
                <a:ext cx="5175" cy="1044"/>
                <a:chOff x="333" y="-9"/>
                <a:chExt cx="5175" cy="1044"/>
              </a:xfrm>
            </p:grpSpPr>
            <p:sp>
              <p:nvSpPr>
                <p:cNvPr id="38" name="Freeform 7"/>
                <p:cNvSpPr>
                  <a:spLocks/>
                </p:cNvSpPr>
                <p:nvPr userDrawn="1"/>
              </p:nvSpPr>
              <p:spPr bwMode="ltGray">
                <a:xfrm>
                  <a:off x="3229" y="949"/>
                  <a:ext cx="17" cy="22"/>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9"/>
                <p:cNvSpPr>
                  <a:spLocks/>
                </p:cNvSpPr>
                <p:nvPr userDrawn="1"/>
              </p:nvSpPr>
              <p:spPr bwMode="ltGray">
                <a:xfrm>
                  <a:off x="2908" y="908"/>
                  <a:ext cx="30" cy="37"/>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0"/>
                <p:cNvSpPr>
                  <a:spLocks/>
                </p:cNvSpPr>
                <p:nvPr userDrawn="1"/>
              </p:nvSpPr>
              <p:spPr bwMode="ltGray">
                <a:xfrm>
                  <a:off x="2552" y="940"/>
                  <a:ext cx="25" cy="9"/>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1"/>
                <p:cNvSpPr>
                  <a:spLocks/>
                </p:cNvSpPr>
                <p:nvPr userDrawn="1"/>
              </p:nvSpPr>
              <p:spPr bwMode="ltGray">
                <a:xfrm>
                  <a:off x="2442" y="954"/>
                  <a:ext cx="66" cy="37"/>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2"/>
                <p:cNvSpPr>
                  <a:spLocks/>
                </p:cNvSpPr>
                <p:nvPr userDrawn="1"/>
              </p:nvSpPr>
              <p:spPr bwMode="ltGray">
                <a:xfrm>
                  <a:off x="2375" y="952"/>
                  <a:ext cx="69"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4"/>
                <p:cNvSpPr>
                  <a:spLocks/>
                </p:cNvSpPr>
                <p:nvPr userDrawn="1"/>
              </p:nvSpPr>
              <p:spPr bwMode="ltGray">
                <a:xfrm>
                  <a:off x="2221"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5"/>
                <p:cNvSpPr>
                  <a:spLocks/>
                </p:cNvSpPr>
                <p:nvPr userDrawn="1"/>
              </p:nvSpPr>
              <p:spPr bwMode="ltGray">
                <a:xfrm>
                  <a:off x="2375" y="800"/>
                  <a:ext cx="111"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6"/>
                <p:cNvSpPr>
                  <a:spLocks/>
                </p:cNvSpPr>
                <p:nvPr userDrawn="1"/>
              </p:nvSpPr>
              <p:spPr bwMode="ltGray">
                <a:xfrm>
                  <a:off x="2371" y="839"/>
                  <a:ext cx="73" cy="82"/>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18"/>
                <p:cNvSpPr>
                  <a:spLocks/>
                </p:cNvSpPr>
                <p:nvPr userDrawn="1"/>
              </p:nvSpPr>
              <p:spPr bwMode="ltGray">
                <a:xfrm>
                  <a:off x="2505" y="869"/>
                  <a:ext cx="49" cy="22"/>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0"/>
                <p:cNvSpPr>
                  <a:spLocks/>
                </p:cNvSpPr>
                <p:nvPr userDrawn="1"/>
              </p:nvSpPr>
              <p:spPr bwMode="ltGray">
                <a:xfrm>
                  <a:off x="2573"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1"/>
                <p:cNvSpPr>
                  <a:spLocks/>
                </p:cNvSpPr>
                <p:nvPr userDrawn="1"/>
              </p:nvSpPr>
              <p:spPr bwMode="ltGray">
                <a:xfrm>
                  <a:off x="2821" y="866"/>
                  <a:ext cx="77"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3"/>
                <p:cNvSpPr>
                  <a:spLocks/>
                </p:cNvSpPr>
                <p:nvPr userDrawn="1"/>
              </p:nvSpPr>
              <p:spPr bwMode="ltGray">
                <a:xfrm>
                  <a:off x="3083" y="830"/>
                  <a:ext cx="26" cy="22"/>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4"/>
                <p:cNvSpPr>
                  <a:spLocks/>
                </p:cNvSpPr>
                <p:nvPr userDrawn="1"/>
              </p:nvSpPr>
              <p:spPr bwMode="ltGray">
                <a:xfrm>
                  <a:off x="2765" y="612"/>
                  <a:ext cx="19" cy="9"/>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5"/>
                <p:cNvSpPr>
                  <a:spLocks/>
                </p:cNvSpPr>
                <p:nvPr userDrawn="1"/>
              </p:nvSpPr>
              <p:spPr bwMode="ltGray">
                <a:xfrm>
                  <a:off x="2601"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6"/>
                <p:cNvSpPr>
                  <a:spLocks/>
                </p:cNvSpPr>
                <p:nvPr userDrawn="1"/>
              </p:nvSpPr>
              <p:spPr bwMode="ltGray">
                <a:xfrm>
                  <a:off x="2417" y="680"/>
                  <a:ext cx="80" cy="6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27"/>
                <p:cNvSpPr>
                  <a:spLocks/>
                </p:cNvSpPr>
                <p:nvPr userDrawn="1"/>
              </p:nvSpPr>
              <p:spPr bwMode="ltGray">
                <a:xfrm>
                  <a:off x="2391" y="541"/>
                  <a:ext cx="92" cy="141"/>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28"/>
                <p:cNvSpPr>
                  <a:spLocks/>
                </p:cNvSpPr>
                <p:nvPr userDrawn="1"/>
              </p:nvSpPr>
              <p:spPr bwMode="ltGray">
                <a:xfrm>
                  <a:off x="2415" y="644"/>
                  <a:ext cx="31"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29"/>
                <p:cNvSpPr>
                  <a:spLocks/>
                </p:cNvSpPr>
                <p:nvPr userDrawn="1"/>
              </p:nvSpPr>
              <p:spPr bwMode="ltGray">
                <a:xfrm>
                  <a:off x="2349" y="654"/>
                  <a:ext cx="46"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1" name="Freeform 30"/>
                <p:cNvSpPr>
                  <a:spLocks/>
                </p:cNvSpPr>
                <p:nvPr userDrawn="1"/>
              </p:nvSpPr>
              <p:spPr bwMode="ltGray">
                <a:xfrm>
                  <a:off x="4807"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2"/>
                <p:cNvSpPr>
                  <a:spLocks/>
                </p:cNvSpPr>
                <p:nvPr userDrawn="1"/>
              </p:nvSpPr>
              <p:spPr bwMode="ltGray">
                <a:xfrm>
                  <a:off x="3577" y="490"/>
                  <a:ext cx="35"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4"/>
                <p:cNvSpPr>
                  <a:spLocks/>
                </p:cNvSpPr>
                <p:nvPr userDrawn="1"/>
              </p:nvSpPr>
              <p:spPr bwMode="ltGray">
                <a:xfrm>
                  <a:off x="4686" y="394"/>
                  <a:ext cx="172"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6"/>
                <p:cNvSpPr>
                  <a:spLocks/>
                </p:cNvSpPr>
                <p:nvPr userDrawn="1"/>
              </p:nvSpPr>
              <p:spPr bwMode="ltGray">
                <a:xfrm>
                  <a:off x="4794" y="480"/>
                  <a:ext cx="55"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37"/>
                <p:cNvSpPr>
                  <a:spLocks/>
                </p:cNvSpPr>
                <p:nvPr userDrawn="1"/>
              </p:nvSpPr>
              <p:spPr bwMode="ltGray">
                <a:xfrm>
                  <a:off x="4758" y="375"/>
                  <a:ext cx="35"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38"/>
                <p:cNvSpPr>
                  <a:spLocks/>
                </p:cNvSpPr>
                <p:nvPr userDrawn="1"/>
              </p:nvSpPr>
              <p:spPr bwMode="ltGray">
                <a:xfrm>
                  <a:off x="5053" y="508"/>
                  <a:ext cx="48"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1"/>
                <p:cNvSpPr>
                  <a:spLocks/>
                </p:cNvSpPr>
                <p:nvPr userDrawn="1"/>
              </p:nvSpPr>
              <p:spPr bwMode="ltGray">
                <a:xfrm>
                  <a:off x="2854" y="77"/>
                  <a:ext cx="42" cy="22"/>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2"/>
                <p:cNvSpPr>
                  <a:spLocks/>
                </p:cNvSpPr>
                <p:nvPr userDrawn="1"/>
              </p:nvSpPr>
              <p:spPr bwMode="ltGray">
                <a:xfrm>
                  <a:off x="1703"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3"/>
                <p:cNvSpPr>
                  <a:spLocks/>
                </p:cNvSpPr>
                <p:nvPr userDrawn="1"/>
              </p:nvSpPr>
              <p:spPr bwMode="ltGray">
                <a:xfrm>
                  <a:off x="2728" y="-9"/>
                  <a:ext cx="49"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4"/>
                <p:cNvSpPr>
                  <a:spLocks/>
                </p:cNvSpPr>
                <p:nvPr userDrawn="1"/>
              </p:nvSpPr>
              <p:spPr bwMode="ltGray">
                <a:xfrm>
                  <a:off x="2702" y="106"/>
                  <a:ext cx="137" cy="82"/>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5"/>
                <p:cNvSpPr>
                  <a:spLocks/>
                </p:cNvSpPr>
                <p:nvPr userDrawn="1"/>
              </p:nvSpPr>
              <p:spPr bwMode="ltGray">
                <a:xfrm>
                  <a:off x="2553" y="182"/>
                  <a:ext cx="188"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48"/>
                <p:cNvSpPr>
                  <a:spLocks/>
                </p:cNvSpPr>
                <p:nvPr userDrawn="1"/>
              </p:nvSpPr>
              <p:spPr bwMode="ltGray">
                <a:xfrm>
                  <a:off x="1770" y="672"/>
                  <a:ext cx="46" cy="68"/>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49"/>
                <p:cNvSpPr>
                  <a:spLocks/>
                </p:cNvSpPr>
                <p:nvPr userDrawn="1"/>
              </p:nvSpPr>
              <p:spPr bwMode="ltGray">
                <a:xfrm>
                  <a:off x="2394" y="434"/>
                  <a:ext cx="42" cy="56"/>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0"/>
                <p:cNvSpPr>
                  <a:spLocks/>
                </p:cNvSpPr>
                <p:nvPr userDrawn="1"/>
              </p:nvSpPr>
              <p:spPr bwMode="ltGray">
                <a:xfrm>
                  <a:off x="2513" y="404"/>
                  <a:ext cx="21" cy="22"/>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6"/>
                <p:cNvSpPr>
                  <a:spLocks/>
                </p:cNvSpPr>
                <p:nvPr userDrawn="1"/>
              </p:nvSpPr>
              <p:spPr bwMode="ltGray">
                <a:xfrm>
                  <a:off x="1160" y="50"/>
                  <a:ext cx="692"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57"/>
                <p:cNvSpPr>
                  <a:spLocks/>
                </p:cNvSpPr>
                <p:nvPr userDrawn="1"/>
              </p:nvSpPr>
              <p:spPr bwMode="ltGray">
                <a:xfrm>
                  <a:off x="690"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58"/>
                <p:cNvSpPr>
                  <a:spLocks/>
                </p:cNvSpPr>
                <p:nvPr userDrawn="1"/>
              </p:nvSpPr>
              <p:spPr bwMode="ltGray">
                <a:xfrm>
                  <a:off x="972" y="91"/>
                  <a:ext cx="30" cy="22"/>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0"/>
                <p:cNvSpPr>
                  <a:spLocks/>
                </p:cNvSpPr>
                <p:nvPr userDrawn="1"/>
              </p:nvSpPr>
              <p:spPr bwMode="ltGray">
                <a:xfrm>
                  <a:off x="1080"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1"/>
                <p:cNvSpPr>
                  <a:spLocks/>
                </p:cNvSpPr>
                <p:nvPr userDrawn="1"/>
              </p:nvSpPr>
              <p:spPr bwMode="ltGray">
                <a:xfrm>
                  <a:off x="1210" y="225"/>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3" name="Freeform 62"/>
                <p:cNvSpPr>
                  <a:spLocks/>
                </p:cNvSpPr>
                <p:nvPr userDrawn="1"/>
              </p:nvSpPr>
              <p:spPr bwMode="ltGray">
                <a:xfrm>
                  <a:off x="865" y="123"/>
                  <a:ext cx="32" cy="22"/>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77"/>
                <p:cNvSpPr>
                  <a:spLocks noChangeShapeType="1"/>
                </p:cNvSpPr>
                <p:nvPr/>
              </p:nvSpPr>
              <p:spPr bwMode="ltGray">
                <a:xfrm>
                  <a:off x="2972" y="332"/>
                  <a:ext cx="71" cy="0"/>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78"/>
                <p:cNvSpPr>
                  <a:spLocks noChangeShapeType="1"/>
                </p:cNvSpPr>
                <p:nvPr/>
              </p:nvSpPr>
              <p:spPr bwMode="ltGray">
                <a:xfrm>
                  <a:off x="3080"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81"/>
                <p:cNvSpPr>
                  <a:spLocks noChangeShapeType="1"/>
                </p:cNvSpPr>
                <p:nvPr/>
              </p:nvSpPr>
              <p:spPr bwMode="ltGray">
                <a:xfrm>
                  <a:off x="1939"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82"/>
                <p:cNvSpPr>
                  <a:spLocks noChangeShapeType="1"/>
                </p:cNvSpPr>
                <p:nvPr/>
              </p:nvSpPr>
              <p:spPr bwMode="ltGray">
                <a:xfrm flipH="1">
                  <a:off x="1912" y="332"/>
                  <a:ext cx="69"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83"/>
                <p:cNvSpPr>
                  <a:spLocks noChangeShapeType="1"/>
                </p:cNvSpPr>
                <p:nvPr/>
              </p:nvSpPr>
              <p:spPr bwMode="ltGray">
                <a:xfrm>
                  <a:off x="1779"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84"/>
                <p:cNvSpPr>
                  <a:spLocks noChangeShapeType="1"/>
                </p:cNvSpPr>
                <p:nvPr/>
              </p:nvSpPr>
              <p:spPr bwMode="ltGray">
                <a:xfrm flipH="1">
                  <a:off x="1579"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7" name="Picture 97" descr="KS80181"/>
            <p:cNvPicPr>
              <a:picLocks noChangeAspect="1" noChangeArrowheads="1"/>
            </p:cNvPicPr>
            <p:nvPr userDrawn="1"/>
          </p:nvPicPr>
          <p:blipFill>
            <a:blip r:embed="rId2" cstate="print"/>
            <a:srcRect/>
            <a:stretch>
              <a:fillRect/>
            </a:stretch>
          </p:blipFill>
          <p:spPr bwMode="auto">
            <a:xfrm>
              <a:off x="364" y="1668"/>
              <a:ext cx="667" cy="696"/>
            </a:xfrm>
            <a:prstGeom prst="rect">
              <a:avLst/>
            </a:prstGeom>
            <a:noFill/>
            <a:ln w="9525" algn="ctr">
              <a:noFill/>
              <a:miter lim="800000"/>
              <a:headEnd/>
              <a:tailEnd/>
            </a:ln>
          </p:spPr>
        </p:pic>
      </p:grpSp>
      <p:sp>
        <p:nvSpPr>
          <p:cNvPr id="316508" name="Rectangle 92"/>
          <p:cNvSpPr>
            <a:spLocks noGrp="1" noChangeArrowheads="1"/>
          </p:cNvSpPr>
          <p:nvPr>
            <p:ph type="ctrTitle"/>
          </p:nvPr>
        </p:nvSpPr>
        <p:spPr>
          <a:xfrm>
            <a:off x="1920875" y="1951038"/>
            <a:ext cx="7280275" cy="2519362"/>
          </a:xfrm>
        </p:spPr>
        <p:txBody>
          <a:bodyPr/>
          <a:lstStyle>
            <a:lvl1pPr>
              <a:defRPr/>
            </a:lvl1pPr>
          </a:lstStyle>
          <a:p>
            <a:r>
              <a:rPr lang="en-US"/>
              <a:t>Click to edit Master title style</a:t>
            </a:r>
          </a:p>
        </p:txBody>
      </p:sp>
      <p:sp>
        <p:nvSpPr>
          <p:cNvPr id="316509" name="Rectangle 93"/>
          <p:cNvSpPr>
            <a:spLocks noGrp="1" noChangeArrowheads="1"/>
          </p:cNvSpPr>
          <p:nvPr>
            <p:ph type="subTitle" idx="1"/>
          </p:nvPr>
        </p:nvSpPr>
        <p:spPr bwMode="auto">
          <a:xfrm>
            <a:off x="1920875" y="4876800"/>
            <a:ext cx="7280275" cy="1381125"/>
          </a:xfrm>
          <a:prstGeom prst="rect">
            <a:avLst/>
          </a:prstGeom>
          <a:noFill/>
          <a:ln>
            <a:miter lim="800000"/>
            <a:headEnd/>
            <a:tailEnd/>
          </a:ln>
        </p:spPr>
        <p:txBody>
          <a:bodyPr vert="horz" wrap="square" lIns="96661" tIns="48331" rIns="96661" bIns="48331" numCol="1" anchor="t" anchorCtr="0" compatLnSpc="1">
            <a:prstTxWarp prst="textNoShape">
              <a:avLst/>
            </a:prstTxWarp>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60388" y="6664325"/>
            <a:ext cx="2000250" cy="488950"/>
          </a:xfrm>
        </p:spPr>
        <p:txBody>
          <a:bodyPr/>
          <a:lstStyle>
            <a:lvl1pPr>
              <a:defRPr/>
            </a:lvl1pPr>
          </a:lstStyle>
          <a:p>
            <a:pPr>
              <a:defRPr/>
            </a:pPr>
            <a:endParaRPr lang="en-US"/>
          </a:p>
        </p:txBody>
      </p:sp>
      <p:sp>
        <p:nvSpPr>
          <p:cNvPr id="95" name="Rectangle 95"/>
          <p:cNvSpPr>
            <a:spLocks noGrp="1" noChangeArrowheads="1"/>
          </p:cNvSpPr>
          <p:nvPr>
            <p:ph type="ftr" sz="quarter" idx="11"/>
          </p:nvPr>
        </p:nvSpPr>
        <p:spPr>
          <a:xfrm>
            <a:off x="3360738" y="6664325"/>
            <a:ext cx="3040062" cy="488950"/>
          </a:xfrm>
        </p:spPr>
        <p:txBody>
          <a:bodyPr/>
          <a:lstStyle>
            <a:lvl1pPr>
              <a:defRPr/>
            </a:lvl1pPr>
          </a:lstStyle>
          <a:p>
            <a:pPr>
              <a:defRPr/>
            </a:pPr>
            <a:endParaRPr lang="en-US"/>
          </a:p>
        </p:txBody>
      </p:sp>
      <p:sp>
        <p:nvSpPr>
          <p:cNvPr id="96" name="Rectangle 96"/>
          <p:cNvSpPr>
            <a:spLocks noGrp="1" noChangeArrowheads="1"/>
          </p:cNvSpPr>
          <p:nvPr>
            <p:ph type="sldNum" sz="quarter" idx="12"/>
          </p:nvPr>
        </p:nvSpPr>
        <p:spPr>
          <a:xfrm>
            <a:off x="7200900" y="6664325"/>
            <a:ext cx="2000250" cy="488950"/>
          </a:xfrm>
        </p:spPr>
        <p:txBody>
          <a:bodyPr/>
          <a:lstStyle>
            <a:lvl1pPr>
              <a:defRPr/>
            </a:lvl1pPr>
          </a:lstStyle>
          <a:p>
            <a:pPr>
              <a:defRPr/>
            </a:pPr>
            <a:fld id="{1122961A-C098-47E0-A2D5-ED45623D62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1706563"/>
            <a:ext cx="8642350" cy="4827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E4BBC2F-8664-4124-880D-797014E486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161925"/>
            <a:ext cx="2160587" cy="6372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161925"/>
            <a:ext cx="6329363" cy="63722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14766AA-EF1E-4FA3-9897-98416B4394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161925"/>
            <a:ext cx="7842250" cy="731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706563"/>
            <a:ext cx="4244975" cy="233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4195763"/>
            <a:ext cx="4244975" cy="23383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9673C4DF-407E-443E-914E-EBE9A1F5CE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6CFF5E0-6DAE-431A-ACA7-29725CDE73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A1C660-2744-497B-957B-7DCF7D412D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4B098B8-0868-4F86-B46F-B09D49F436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BA1E8BE-D9F9-459C-A963-73701C21F9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B705DDC-6CFD-49F6-A487-9ADD171B2D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8B1BAA8-1596-4705-84E5-9694AEF162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ED5C77F-AAC6-4B54-A088-97BB8D074B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81188" y="5724525"/>
            <a:ext cx="5761037" cy="8588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64B3817-30C4-4CB0-93EF-3F43FF66E4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15396" name="Rectangle 4"/>
          <p:cNvSpPr>
            <a:spLocks noGrp="1" noChangeArrowheads="1"/>
          </p:cNvSpPr>
          <p:nvPr>
            <p:ph type="dt" sz="half" idx="2"/>
          </p:nvPr>
        </p:nvSpPr>
        <p:spPr bwMode="auto">
          <a:xfrm>
            <a:off x="720725" y="6711950"/>
            <a:ext cx="2000250" cy="4873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500">
                <a:latin typeface="Times New Roman" pitchFamily="18" charset="0"/>
              </a:defRPr>
            </a:lvl1pPr>
          </a:lstStyle>
          <a:p>
            <a:pPr>
              <a:defRPr/>
            </a:pPr>
            <a:endParaRPr lang="en-US"/>
          </a:p>
        </p:txBody>
      </p:sp>
      <p:sp>
        <p:nvSpPr>
          <p:cNvPr id="315397" name="Rectangle 5"/>
          <p:cNvSpPr>
            <a:spLocks noGrp="1" noChangeArrowheads="1"/>
          </p:cNvSpPr>
          <p:nvPr>
            <p:ph type="ftr" sz="quarter" idx="3"/>
          </p:nvPr>
        </p:nvSpPr>
        <p:spPr bwMode="auto">
          <a:xfrm>
            <a:off x="3279775" y="6711950"/>
            <a:ext cx="3041650" cy="4873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sz="1500">
                <a:latin typeface="Times New Roman" pitchFamily="18" charset="0"/>
              </a:defRPr>
            </a:lvl1pPr>
          </a:lstStyle>
          <a:p>
            <a:pPr>
              <a:defRPr/>
            </a:pPr>
            <a:endParaRPr lang="en-US"/>
          </a:p>
        </p:txBody>
      </p:sp>
      <p:sp>
        <p:nvSpPr>
          <p:cNvPr id="315398" name="Rectangle 6"/>
          <p:cNvSpPr>
            <a:spLocks noGrp="1" noChangeArrowheads="1"/>
          </p:cNvSpPr>
          <p:nvPr>
            <p:ph type="sldNum" sz="quarter" idx="4"/>
          </p:nvPr>
        </p:nvSpPr>
        <p:spPr bwMode="auto">
          <a:xfrm>
            <a:off x="6880225" y="6711950"/>
            <a:ext cx="2000250" cy="4873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500">
                <a:latin typeface="Times New Roman" pitchFamily="18" charset="0"/>
              </a:defRPr>
            </a:lvl1pPr>
          </a:lstStyle>
          <a:p>
            <a:pPr>
              <a:defRPr/>
            </a:pPr>
            <a:fld id="{7D77CF5C-0878-4BFE-8328-BC0561E9E141}" type="slidenum">
              <a:rPr lang="en-US"/>
              <a:pPr>
                <a:defRPr/>
              </a:pPr>
              <a:t>‹#›</a:t>
            </a:fld>
            <a:endParaRPr lang="en-US"/>
          </a:p>
        </p:txBody>
      </p:sp>
      <p:grpSp>
        <p:nvGrpSpPr>
          <p:cNvPr id="1029" name="Group 161"/>
          <p:cNvGrpSpPr>
            <a:grpSpLocks/>
          </p:cNvGrpSpPr>
          <p:nvPr userDrawn="1"/>
        </p:nvGrpSpPr>
        <p:grpSpPr bwMode="auto">
          <a:xfrm>
            <a:off x="287338" y="95250"/>
            <a:ext cx="8901112" cy="893763"/>
            <a:chOff x="181" y="60"/>
            <a:chExt cx="5607" cy="563"/>
          </a:xfrm>
        </p:grpSpPr>
        <p:grpSp>
          <p:nvGrpSpPr>
            <p:cNvPr id="1031" name="Group 8"/>
            <p:cNvGrpSpPr>
              <a:grpSpLocks/>
            </p:cNvGrpSpPr>
            <p:nvPr userDrawn="1"/>
          </p:nvGrpSpPr>
          <p:grpSpPr bwMode="auto">
            <a:xfrm>
              <a:off x="698" y="111"/>
              <a:ext cx="5090" cy="461"/>
              <a:chOff x="664" y="104"/>
              <a:chExt cx="4848" cy="432"/>
            </a:xfrm>
          </p:grpSpPr>
          <p:sp>
            <p:nvSpPr>
              <p:cNvPr id="315401"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1034" name="Group 10"/>
              <p:cNvGrpSpPr>
                <a:grpSpLocks/>
              </p:cNvGrpSpPr>
              <p:nvPr/>
            </p:nvGrpSpPr>
            <p:grpSpPr bwMode="auto">
              <a:xfrm>
                <a:off x="1195" y="104"/>
                <a:ext cx="3827" cy="429"/>
                <a:chOff x="1021" y="240"/>
                <a:chExt cx="3827" cy="429"/>
              </a:xfrm>
            </p:grpSpPr>
            <p:grpSp>
              <p:nvGrpSpPr>
                <p:cNvPr id="1083" name="Group 11"/>
                <p:cNvGrpSpPr>
                  <a:grpSpLocks/>
                </p:cNvGrpSpPr>
                <p:nvPr/>
              </p:nvGrpSpPr>
              <p:grpSpPr bwMode="auto">
                <a:xfrm>
                  <a:off x="1021" y="241"/>
                  <a:ext cx="2208" cy="427"/>
                  <a:chOff x="1021" y="241"/>
                  <a:chExt cx="2208" cy="427"/>
                </a:xfrm>
              </p:grpSpPr>
              <p:sp>
                <p:nvSpPr>
                  <p:cNvPr id="315404" name="Freeform 12"/>
                  <p:cNvSpPr>
                    <a:spLocks/>
                  </p:cNvSpPr>
                  <p:nvPr/>
                </p:nvSpPr>
                <p:spPr bwMode="ltGray">
                  <a:xfrm>
                    <a:off x="2260" y="635"/>
                    <a:ext cx="7" cy="7"/>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05" name="Freeform 13"/>
                  <p:cNvSpPr>
                    <a:spLocks/>
                  </p:cNvSpPr>
                  <p:nvPr/>
                </p:nvSpPr>
                <p:spPr bwMode="ltGray">
                  <a:xfrm>
                    <a:off x="2332" y="660"/>
                    <a:ext cx="10"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06" name="Freeform 14"/>
                  <p:cNvSpPr>
                    <a:spLocks/>
                  </p:cNvSpPr>
                  <p:nvPr/>
                </p:nvSpPr>
                <p:spPr bwMode="ltGray">
                  <a:xfrm>
                    <a:off x="2123" y="616"/>
                    <a:ext cx="10"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07" name="Freeform 15"/>
                  <p:cNvSpPr>
                    <a:spLocks/>
                  </p:cNvSpPr>
                  <p:nvPr/>
                </p:nvSpPr>
                <p:spPr bwMode="ltGray">
                  <a:xfrm>
                    <a:off x="1967" y="629"/>
                    <a:ext cx="11" cy="7"/>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08" name="Freeform 16"/>
                  <p:cNvSpPr>
                    <a:spLocks/>
                  </p:cNvSpPr>
                  <p:nvPr/>
                </p:nvSpPr>
                <p:spPr bwMode="ltGray">
                  <a:xfrm>
                    <a:off x="1922"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09" name="Freeform 17"/>
                  <p:cNvSpPr>
                    <a:spLocks/>
                  </p:cNvSpPr>
                  <p:nvPr/>
                </p:nvSpPr>
                <p:spPr bwMode="ltGray">
                  <a:xfrm>
                    <a:off x="1892" y="635"/>
                    <a:ext cx="30"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0" name="Freeform 18"/>
                  <p:cNvSpPr>
                    <a:spLocks/>
                  </p:cNvSpPr>
                  <p:nvPr/>
                </p:nvSpPr>
                <p:spPr bwMode="ltGray">
                  <a:xfrm>
                    <a:off x="1738" y="547"/>
                    <a:ext cx="150"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1"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2" name="Freeform 20"/>
                  <p:cNvSpPr>
                    <a:spLocks/>
                  </p:cNvSpPr>
                  <p:nvPr/>
                </p:nvSpPr>
                <p:spPr bwMode="ltGray">
                  <a:xfrm>
                    <a:off x="1892" y="572"/>
                    <a:ext cx="50"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3" name="Freeform 21"/>
                  <p:cNvSpPr>
                    <a:spLocks/>
                  </p:cNvSpPr>
                  <p:nvPr/>
                </p:nvSpPr>
                <p:spPr bwMode="ltGray">
                  <a:xfrm>
                    <a:off x="1890" y="590"/>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4" name="Freeform 22"/>
                  <p:cNvSpPr>
                    <a:spLocks/>
                  </p:cNvSpPr>
                  <p:nvPr/>
                </p:nvSpPr>
                <p:spPr bwMode="ltGray">
                  <a:xfrm>
                    <a:off x="1944" y="569"/>
                    <a:ext cx="16" cy="22"/>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5"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6" name="Freeform 24"/>
                  <p:cNvSpPr>
                    <a:spLocks/>
                  </p:cNvSpPr>
                  <p:nvPr/>
                </p:nvSpPr>
                <p:spPr bwMode="ltGray">
                  <a:xfrm>
                    <a:off x="1969" y="585"/>
                    <a:ext cx="29" cy="20"/>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7" name="Freeform 25"/>
                  <p:cNvSpPr>
                    <a:spLocks/>
                  </p:cNvSpPr>
                  <p:nvPr/>
                </p:nvSpPr>
                <p:spPr bwMode="ltGray">
                  <a:xfrm>
                    <a:off x="1979"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8" name="Freeform 26"/>
                  <p:cNvSpPr>
                    <a:spLocks/>
                  </p:cNvSpPr>
                  <p:nvPr/>
                </p:nvSpPr>
                <p:spPr bwMode="ltGray">
                  <a:xfrm>
                    <a:off x="2083"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19" name="Freeform 27"/>
                  <p:cNvSpPr>
                    <a:spLocks/>
                  </p:cNvSpPr>
                  <p:nvPr/>
                </p:nvSpPr>
                <p:spPr bwMode="ltGray">
                  <a:xfrm>
                    <a:off x="2152" y="545"/>
                    <a:ext cx="10"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0"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1" name="Freeform 29"/>
                  <p:cNvSpPr>
                    <a:spLocks/>
                  </p:cNvSpPr>
                  <p:nvPr/>
                </p:nvSpPr>
                <p:spPr bwMode="ltGray">
                  <a:xfrm>
                    <a:off x="2062" y="494"/>
                    <a:ext cx="8" cy="7"/>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2" name="Freeform 30"/>
                  <p:cNvSpPr>
                    <a:spLocks/>
                  </p:cNvSpPr>
                  <p:nvPr/>
                </p:nvSpPr>
                <p:spPr bwMode="ltGray">
                  <a:xfrm>
                    <a:off x="1988" y="536"/>
                    <a:ext cx="10"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3"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4" name="Freeform 32"/>
                  <p:cNvSpPr>
                    <a:spLocks/>
                  </p:cNvSpPr>
                  <p:nvPr/>
                </p:nvSpPr>
                <p:spPr bwMode="ltGray">
                  <a:xfrm>
                    <a:off x="1902"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5"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6" name="Freeform 34"/>
                  <p:cNvSpPr>
                    <a:spLocks/>
                  </p:cNvSpPr>
                  <p:nvPr/>
                </p:nvSpPr>
                <p:spPr bwMode="ltGray">
                  <a:xfrm>
                    <a:off x="1882" y="512"/>
                    <a:ext cx="19" cy="20"/>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7"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315428"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29"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0"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1" name="Freeform 39"/>
                  <p:cNvSpPr>
                    <a:spLocks/>
                  </p:cNvSpPr>
                  <p:nvPr/>
                </p:nvSpPr>
                <p:spPr bwMode="ltGray">
                  <a:xfrm>
                    <a:off x="2881" y="406"/>
                    <a:ext cx="70"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2"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3"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4"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5"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6" name="Freeform 44"/>
                  <p:cNvSpPr>
                    <a:spLocks/>
                  </p:cNvSpPr>
                  <p:nvPr/>
                </p:nvSpPr>
                <p:spPr bwMode="ltGray">
                  <a:xfrm>
                    <a:off x="2696" y="247"/>
                    <a:ext cx="208"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315437" name="Freeform 45"/>
                  <p:cNvSpPr>
                    <a:spLocks/>
                  </p:cNvSpPr>
                  <p:nvPr/>
                </p:nvSpPr>
                <p:spPr bwMode="ltGray">
                  <a:xfrm>
                    <a:off x="2515" y="246"/>
                    <a:ext cx="190" cy="22"/>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315438" name="Freeform 46"/>
                  <p:cNvSpPr>
                    <a:spLocks/>
                  </p:cNvSpPr>
                  <p:nvPr/>
                </p:nvSpPr>
                <p:spPr bwMode="ltGray">
                  <a:xfrm>
                    <a:off x="2099" y="275"/>
                    <a:ext cx="15"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39" name="Freeform 47"/>
                  <p:cNvSpPr>
                    <a:spLocks/>
                  </p:cNvSpPr>
                  <p:nvPr/>
                </p:nvSpPr>
                <p:spPr bwMode="ltGray">
                  <a:xfrm>
                    <a:off x="1606" y="246"/>
                    <a:ext cx="436" cy="155"/>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315440"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41"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42"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315443" name="Freeform 51"/>
                  <p:cNvSpPr>
                    <a:spLocks/>
                  </p:cNvSpPr>
                  <p:nvPr/>
                </p:nvSpPr>
                <p:spPr bwMode="ltGray">
                  <a:xfrm>
                    <a:off x="2023"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44" name="Freeform 52"/>
                  <p:cNvSpPr>
                    <a:spLocks/>
                  </p:cNvSpPr>
                  <p:nvPr/>
                </p:nvSpPr>
                <p:spPr bwMode="ltGray">
                  <a:xfrm>
                    <a:off x="1576"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315445" name="Freeform 53"/>
                  <p:cNvSpPr>
                    <a:spLocks/>
                  </p:cNvSpPr>
                  <p:nvPr/>
                </p:nvSpPr>
                <p:spPr bwMode="ltGray">
                  <a:xfrm>
                    <a:off x="1637" y="519"/>
                    <a:ext cx="16"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46" name="Freeform 54"/>
                  <p:cNvSpPr>
                    <a:spLocks/>
                  </p:cNvSpPr>
                  <p:nvPr/>
                </p:nvSpPr>
                <p:spPr bwMode="ltGray">
                  <a:xfrm>
                    <a:off x="1902"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47" name="Freeform 55"/>
                  <p:cNvSpPr>
                    <a:spLocks/>
                  </p:cNvSpPr>
                  <p:nvPr/>
                </p:nvSpPr>
                <p:spPr bwMode="ltGray">
                  <a:xfrm>
                    <a:off x="1951" y="409"/>
                    <a:ext cx="10"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48"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315449"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315450" name="Freeform 58"/>
                  <p:cNvSpPr>
                    <a:spLocks/>
                  </p:cNvSpPr>
                  <p:nvPr/>
                </p:nvSpPr>
                <p:spPr bwMode="ltGray">
                  <a:xfrm>
                    <a:off x="1479"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1" name="Freeform 59"/>
                  <p:cNvSpPr>
                    <a:spLocks/>
                  </p:cNvSpPr>
                  <p:nvPr/>
                </p:nvSpPr>
                <p:spPr bwMode="ltGray">
                  <a:xfrm>
                    <a:off x="1467" y="497"/>
                    <a:ext cx="10"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2" name="Freeform 60"/>
                  <p:cNvSpPr>
                    <a:spLocks/>
                  </p:cNvSpPr>
                  <p:nvPr/>
                </p:nvSpPr>
                <p:spPr bwMode="ltGray">
                  <a:xfrm>
                    <a:off x="1075"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3" name="Freeform 61"/>
                  <p:cNvSpPr>
                    <a:spLocks/>
                  </p:cNvSpPr>
                  <p:nvPr/>
                </p:nvSpPr>
                <p:spPr bwMode="ltGray">
                  <a:xfrm>
                    <a:off x="1377" y="265"/>
                    <a:ext cx="292" cy="231"/>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315454" name="Freeform 62"/>
                  <p:cNvSpPr>
                    <a:spLocks/>
                  </p:cNvSpPr>
                  <p:nvPr/>
                </p:nvSpPr>
                <p:spPr bwMode="ltGray">
                  <a:xfrm>
                    <a:off x="1176" y="247"/>
                    <a:ext cx="591" cy="97"/>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315455" name="Freeform 63"/>
                  <p:cNvSpPr>
                    <a:spLocks/>
                  </p:cNvSpPr>
                  <p:nvPr/>
                </p:nvSpPr>
                <p:spPr bwMode="ltGray">
                  <a:xfrm>
                    <a:off x="1296" y="282"/>
                    <a:ext cx="10" cy="7"/>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6" name="Freeform 64"/>
                  <p:cNvSpPr>
                    <a:spLocks/>
                  </p:cNvSpPr>
                  <p:nvPr/>
                </p:nvSpPr>
                <p:spPr bwMode="ltGray">
                  <a:xfrm>
                    <a:off x="1281" y="296"/>
                    <a:ext cx="19" cy="8"/>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7" name="Freeform 65"/>
                  <p:cNvSpPr>
                    <a:spLocks/>
                  </p:cNvSpPr>
                  <p:nvPr/>
                </p:nvSpPr>
                <p:spPr bwMode="ltGray">
                  <a:xfrm>
                    <a:off x="1341" y="337"/>
                    <a:ext cx="30"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8" name="Freeform 66"/>
                  <p:cNvSpPr>
                    <a:spLocks/>
                  </p:cNvSpPr>
                  <p:nvPr/>
                </p:nvSpPr>
                <p:spPr bwMode="ltGray">
                  <a:xfrm>
                    <a:off x="1398"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59" name="Freeform 67"/>
                  <p:cNvSpPr>
                    <a:spLocks/>
                  </p:cNvSpPr>
                  <p:nvPr/>
                </p:nvSpPr>
                <p:spPr bwMode="ltGray">
                  <a:xfrm>
                    <a:off x="1248" y="295"/>
                    <a:ext cx="14" cy="7"/>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84" name="Group 68"/>
                <p:cNvGrpSpPr>
                  <a:grpSpLocks/>
                </p:cNvGrpSpPr>
                <p:nvPr/>
              </p:nvGrpSpPr>
              <p:grpSpPr bwMode="auto">
                <a:xfrm>
                  <a:off x="3709" y="240"/>
                  <a:ext cx="1139" cy="429"/>
                  <a:chOff x="3709" y="240"/>
                  <a:chExt cx="1139" cy="429"/>
                </a:xfrm>
              </p:grpSpPr>
              <p:sp>
                <p:nvSpPr>
                  <p:cNvPr id="315461"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2" name="Freeform 70"/>
                  <p:cNvSpPr>
                    <a:spLocks/>
                  </p:cNvSpPr>
                  <p:nvPr/>
                </p:nvSpPr>
                <p:spPr bwMode="ltGray">
                  <a:xfrm>
                    <a:off x="4655" y="629"/>
                    <a:ext cx="11" cy="7"/>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3"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4" name="Freeform 72"/>
                  <p:cNvSpPr>
                    <a:spLocks/>
                  </p:cNvSpPr>
                  <p:nvPr/>
                </p:nvSpPr>
                <p:spPr bwMode="ltGray">
                  <a:xfrm>
                    <a:off x="4583" y="635"/>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5" name="Freeform 73"/>
                  <p:cNvSpPr>
                    <a:spLocks/>
                  </p:cNvSpPr>
                  <p:nvPr/>
                </p:nvSpPr>
                <p:spPr bwMode="ltGray">
                  <a:xfrm>
                    <a:off x="4426" y="547"/>
                    <a:ext cx="150"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6" name="Freeform 74"/>
                  <p:cNvSpPr>
                    <a:spLocks/>
                  </p:cNvSpPr>
                  <p:nvPr/>
                </p:nvSpPr>
                <p:spPr bwMode="ltGray">
                  <a:xfrm>
                    <a:off x="4515" y="541"/>
                    <a:ext cx="70"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7" name="Freeform 75"/>
                  <p:cNvSpPr>
                    <a:spLocks/>
                  </p:cNvSpPr>
                  <p:nvPr/>
                </p:nvSpPr>
                <p:spPr bwMode="ltGray">
                  <a:xfrm>
                    <a:off x="4583"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8" name="Freeform 76"/>
                  <p:cNvSpPr>
                    <a:spLocks/>
                  </p:cNvSpPr>
                  <p:nvPr/>
                </p:nvSpPr>
                <p:spPr bwMode="ltGray">
                  <a:xfrm>
                    <a:off x="4578" y="590"/>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69" name="Freeform 77"/>
                  <p:cNvSpPr>
                    <a:spLocks/>
                  </p:cNvSpPr>
                  <p:nvPr/>
                </p:nvSpPr>
                <p:spPr bwMode="ltGray">
                  <a:xfrm>
                    <a:off x="4632" y="569"/>
                    <a:ext cx="16" cy="22"/>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0"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1" name="Freeform 79"/>
                  <p:cNvSpPr>
                    <a:spLocks/>
                  </p:cNvSpPr>
                  <p:nvPr/>
                </p:nvSpPr>
                <p:spPr bwMode="ltGray">
                  <a:xfrm>
                    <a:off x="4657" y="585"/>
                    <a:ext cx="29"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2" name="Freeform 80"/>
                  <p:cNvSpPr>
                    <a:spLocks/>
                  </p:cNvSpPr>
                  <p:nvPr/>
                </p:nvSpPr>
                <p:spPr bwMode="ltGray">
                  <a:xfrm>
                    <a:off x="4667"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3"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4" name="Freeform 82"/>
                  <p:cNvSpPr>
                    <a:spLocks/>
                  </p:cNvSpPr>
                  <p:nvPr/>
                </p:nvSpPr>
                <p:spPr bwMode="ltGray">
                  <a:xfrm>
                    <a:off x="4843" y="545"/>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5" name="Freeform 83"/>
                  <p:cNvSpPr>
                    <a:spLocks/>
                  </p:cNvSpPr>
                  <p:nvPr/>
                </p:nvSpPr>
                <p:spPr bwMode="ltGray">
                  <a:xfrm>
                    <a:off x="4747" y="494"/>
                    <a:ext cx="8" cy="7"/>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6" name="Freeform 84"/>
                  <p:cNvSpPr>
                    <a:spLocks/>
                  </p:cNvSpPr>
                  <p:nvPr/>
                </p:nvSpPr>
                <p:spPr bwMode="ltGray">
                  <a:xfrm>
                    <a:off x="4676" y="536"/>
                    <a:ext cx="10"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7"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8"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79"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0" name="Freeform 88"/>
                  <p:cNvSpPr>
                    <a:spLocks/>
                  </p:cNvSpPr>
                  <p:nvPr/>
                </p:nvSpPr>
                <p:spPr bwMode="ltGray">
                  <a:xfrm>
                    <a:off x="4569" y="512"/>
                    <a:ext cx="19" cy="20"/>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1" name="Freeform 89"/>
                  <p:cNvSpPr>
                    <a:spLocks/>
                  </p:cNvSpPr>
                  <p:nvPr/>
                </p:nvSpPr>
                <p:spPr bwMode="ltGray">
                  <a:xfrm>
                    <a:off x="4787"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2" name="Freeform 90"/>
                  <p:cNvSpPr>
                    <a:spLocks/>
                  </p:cNvSpPr>
                  <p:nvPr/>
                </p:nvSpPr>
                <p:spPr bwMode="ltGray">
                  <a:xfrm>
                    <a:off x="4293" y="246"/>
                    <a:ext cx="438" cy="155"/>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315483"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4" name="Freeform 92"/>
                  <p:cNvSpPr>
                    <a:spLocks/>
                  </p:cNvSpPr>
                  <p:nvPr/>
                </p:nvSpPr>
                <p:spPr bwMode="ltGray">
                  <a:xfrm>
                    <a:off x="4722" y="287"/>
                    <a:ext cx="56"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5"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315486"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7" name="Freeform 95"/>
                  <p:cNvSpPr>
                    <a:spLocks/>
                  </p:cNvSpPr>
                  <p:nvPr/>
                </p:nvSpPr>
                <p:spPr bwMode="ltGray">
                  <a:xfrm>
                    <a:off x="4264"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315488" name="Freeform 96"/>
                  <p:cNvSpPr>
                    <a:spLocks/>
                  </p:cNvSpPr>
                  <p:nvPr/>
                </p:nvSpPr>
                <p:spPr bwMode="ltGray">
                  <a:xfrm>
                    <a:off x="4325"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89"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90" name="Freeform 98"/>
                  <p:cNvSpPr>
                    <a:spLocks/>
                  </p:cNvSpPr>
                  <p:nvPr/>
                </p:nvSpPr>
                <p:spPr bwMode="ltGray">
                  <a:xfrm>
                    <a:off x="4642"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91"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315492" name="Freeform 100"/>
                  <p:cNvSpPr>
                    <a:spLocks/>
                  </p:cNvSpPr>
                  <p:nvPr/>
                </p:nvSpPr>
                <p:spPr bwMode="ltGray">
                  <a:xfrm>
                    <a:off x="3877" y="448"/>
                    <a:ext cx="166"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315493" name="Freeform 101"/>
                  <p:cNvSpPr>
                    <a:spLocks/>
                  </p:cNvSpPr>
                  <p:nvPr/>
                </p:nvSpPr>
                <p:spPr bwMode="ltGray">
                  <a:xfrm>
                    <a:off x="416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94" name="Freeform 102"/>
                  <p:cNvSpPr>
                    <a:spLocks/>
                  </p:cNvSpPr>
                  <p:nvPr/>
                </p:nvSpPr>
                <p:spPr bwMode="ltGray">
                  <a:xfrm>
                    <a:off x="4155" y="497"/>
                    <a:ext cx="10"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95" name="Freeform 103"/>
                  <p:cNvSpPr>
                    <a:spLocks/>
                  </p:cNvSpPr>
                  <p:nvPr/>
                </p:nvSpPr>
                <p:spPr bwMode="ltGray">
                  <a:xfrm>
                    <a:off x="3763"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96" name="Freeform 104"/>
                  <p:cNvSpPr>
                    <a:spLocks/>
                  </p:cNvSpPr>
                  <p:nvPr/>
                </p:nvSpPr>
                <p:spPr bwMode="ltGray">
                  <a:xfrm>
                    <a:off x="4065" y="265"/>
                    <a:ext cx="292" cy="231"/>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315497" name="Freeform 105"/>
                  <p:cNvSpPr>
                    <a:spLocks/>
                  </p:cNvSpPr>
                  <p:nvPr/>
                </p:nvSpPr>
                <p:spPr bwMode="ltGray">
                  <a:xfrm>
                    <a:off x="3864" y="247"/>
                    <a:ext cx="591" cy="97"/>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315498" name="Freeform 106"/>
                  <p:cNvSpPr>
                    <a:spLocks/>
                  </p:cNvSpPr>
                  <p:nvPr/>
                </p:nvSpPr>
                <p:spPr bwMode="ltGray">
                  <a:xfrm>
                    <a:off x="3984" y="282"/>
                    <a:ext cx="10"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499"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500"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501" name="Freeform 109"/>
                  <p:cNvSpPr>
                    <a:spLocks/>
                  </p:cNvSpPr>
                  <p:nvPr/>
                </p:nvSpPr>
                <p:spPr bwMode="ltGray">
                  <a:xfrm>
                    <a:off x="4086" y="336"/>
                    <a:ext cx="18" cy="18"/>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315502" name="Freeform 110"/>
                  <p:cNvSpPr>
                    <a:spLocks/>
                  </p:cNvSpPr>
                  <p:nvPr/>
                </p:nvSpPr>
                <p:spPr bwMode="ltGray">
                  <a:xfrm>
                    <a:off x="3936" y="295"/>
                    <a:ext cx="14" cy="7"/>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1035" name="Group 111"/>
              <p:cNvGrpSpPr>
                <a:grpSpLocks/>
              </p:cNvGrpSpPr>
              <p:nvPr/>
            </p:nvGrpSpPr>
            <p:grpSpPr bwMode="auto">
              <a:xfrm>
                <a:off x="798" y="111"/>
                <a:ext cx="4702" cy="418"/>
                <a:chOff x="798" y="255"/>
                <a:chExt cx="4702" cy="418"/>
              </a:xfrm>
            </p:grpSpPr>
            <p:sp>
              <p:nvSpPr>
                <p:cNvPr id="315504" name="Line 112"/>
                <p:cNvSpPr>
                  <a:spLocks noChangeShapeType="1"/>
                </p:cNvSpPr>
                <p:nvPr/>
              </p:nvSpPr>
              <p:spPr bwMode="white">
                <a:xfrm>
                  <a:off x="798" y="476"/>
                  <a:ext cx="4699" cy="0"/>
                </a:xfrm>
                <a:prstGeom prst="line">
                  <a:avLst/>
                </a:prstGeom>
                <a:noFill/>
                <a:ln w="9525">
                  <a:solidFill>
                    <a:schemeClr val="folHlink"/>
                  </a:solidFill>
                  <a:round/>
                  <a:headEnd/>
                  <a:tailEnd/>
                </a:ln>
                <a:effectLst/>
              </p:spPr>
              <p:txBody>
                <a:bodyPr wrap="none" anchor="ctr"/>
                <a:lstStyle/>
                <a:p>
                  <a:pPr>
                    <a:defRPr/>
                  </a:pPr>
                  <a:endParaRPr lang="en-US"/>
                </a:p>
              </p:txBody>
            </p:sp>
            <p:sp>
              <p:nvSpPr>
                <p:cNvPr id="315505" name="Line 113"/>
                <p:cNvSpPr>
                  <a:spLocks noChangeShapeType="1"/>
                </p:cNvSpPr>
                <p:nvPr/>
              </p:nvSpPr>
              <p:spPr bwMode="white">
                <a:xfrm>
                  <a:off x="1026"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06" name="Line 114"/>
                <p:cNvSpPr>
                  <a:spLocks noChangeShapeType="1"/>
                </p:cNvSpPr>
                <p:nvPr/>
              </p:nvSpPr>
              <p:spPr bwMode="white">
                <a:xfrm>
                  <a:off x="1255"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07" name="Line 115"/>
                <p:cNvSpPr>
                  <a:spLocks noChangeShapeType="1"/>
                </p:cNvSpPr>
                <p:nvPr/>
              </p:nvSpPr>
              <p:spPr bwMode="white">
                <a:xfrm>
                  <a:off x="1482"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08" name="Line 116"/>
                <p:cNvSpPr>
                  <a:spLocks noChangeShapeType="1"/>
                </p:cNvSpPr>
                <p:nvPr/>
              </p:nvSpPr>
              <p:spPr bwMode="white">
                <a:xfrm>
                  <a:off x="1710"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09" name="Line 117"/>
                <p:cNvSpPr>
                  <a:spLocks noChangeShapeType="1"/>
                </p:cNvSpPr>
                <p:nvPr/>
              </p:nvSpPr>
              <p:spPr bwMode="white">
                <a:xfrm>
                  <a:off x="1938"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0" name="Line 118"/>
                <p:cNvSpPr>
                  <a:spLocks noChangeShapeType="1"/>
                </p:cNvSpPr>
                <p:nvPr/>
              </p:nvSpPr>
              <p:spPr bwMode="white">
                <a:xfrm>
                  <a:off x="2166"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1" name="Line 119"/>
                <p:cNvSpPr>
                  <a:spLocks noChangeShapeType="1"/>
                </p:cNvSpPr>
                <p:nvPr/>
              </p:nvSpPr>
              <p:spPr bwMode="white">
                <a:xfrm>
                  <a:off x="2394"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2" name="Line 120"/>
                <p:cNvSpPr>
                  <a:spLocks noChangeShapeType="1"/>
                </p:cNvSpPr>
                <p:nvPr/>
              </p:nvSpPr>
              <p:spPr bwMode="white">
                <a:xfrm>
                  <a:off x="2622"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3" name="Line 121"/>
                <p:cNvSpPr>
                  <a:spLocks noChangeShapeType="1"/>
                </p:cNvSpPr>
                <p:nvPr/>
              </p:nvSpPr>
              <p:spPr bwMode="white">
                <a:xfrm>
                  <a:off x="2850"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4" name="Line 122"/>
                <p:cNvSpPr>
                  <a:spLocks noChangeShapeType="1"/>
                </p:cNvSpPr>
                <p:nvPr/>
              </p:nvSpPr>
              <p:spPr bwMode="white">
                <a:xfrm>
                  <a:off x="3078"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5" name="Line 123"/>
                <p:cNvSpPr>
                  <a:spLocks noChangeShapeType="1"/>
                </p:cNvSpPr>
                <p:nvPr/>
              </p:nvSpPr>
              <p:spPr bwMode="white">
                <a:xfrm>
                  <a:off x="3306"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6" name="Line 124"/>
                <p:cNvSpPr>
                  <a:spLocks noChangeShapeType="1"/>
                </p:cNvSpPr>
                <p:nvPr/>
              </p:nvSpPr>
              <p:spPr bwMode="white">
                <a:xfrm>
                  <a:off x="3534"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7" name="Line 125"/>
                <p:cNvSpPr>
                  <a:spLocks noChangeShapeType="1"/>
                </p:cNvSpPr>
                <p:nvPr/>
              </p:nvSpPr>
              <p:spPr bwMode="white">
                <a:xfrm>
                  <a:off x="3762"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8" name="Line 126"/>
                <p:cNvSpPr>
                  <a:spLocks noChangeShapeType="1"/>
                </p:cNvSpPr>
                <p:nvPr/>
              </p:nvSpPr>
              <p:spPr bwMode="white">
                <a:xfrm>
                  <a:off x="3990"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19" name="Line 127"/>
                <p:cNvSpPr>
                  <a:spLocks noChangeShapeType="1"/>
                </p:cNvSpPr>
                <p:nvPr/>
              </p:nvSpPr>
              <p:spPr bwMode="white">
                <a:xfrm>
                  <a:off x="4218"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20" name="Line 128"/>
                <p:cNvSpPr>
                  <a:spLocks noChangeShapeType="1"/>
                </p:cNvSpPr>
                <p:nvPr/>
              </p:nvSpPr>
              <p:spPr bwMode="white">
                <a:xfrm>
                  <a:off x="4446"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21" name="Line 129"/>
                <p:cNvSpPr>
                  <a:spLocks noChangeShapeType="1"/>
                </p:cNvSpPr>
                <p:nvPr/>
              </p:nvSpPr>
              <p:spPr bwMode="white">
                <a:xfrm>
                  <a:off x="4674"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22" name="Line 130"/>
                <p:cNvSpPr>
                  <a:spLocks noChangeShapeType="1"/>
                </p:cNvSpPr>
                <p:nvPr/>
              </p:nvSpPr>
              <p:spPr bwMode="white">
                <a:xfrm>
                  <a:off x="4901"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23" name="Line 131"/>
                <p:cNvSpPr>
                  <a:spLocks noChangeShapeType="1"/>
                </p:cNvSpPr>
                <p:nvPr/>
              </p:nvSpPr>
              <p:spPr bwMode="white">
                <a:xfrm>
                  <a:off x="5130" y="255"/>
                  <a:ext cx="0" cy="421"/>
                </a:xfrm>
                <a:prstGeom prst="line">
                  <a:avLst/>
                </a:prstGeom>
                <a:noFill/>
                <a:ln w="9525">
                  <a:solidFill>
                    <a:schemeClr val="folHlink"/>
                  </a:solidFill>
                  <a:round/>
                  <a:headEnd/>
                  <a:tailEnd/>
                </a:ln>
                <a:effectLst/>
              </p:spPr>
              <p:txBody>
                <a:bodyPr wrap="none" anchor="ctr"/>
                <a:lstStyle/>
                <a:p>
                  <a:pPr>
                    <a:defRPr/>
                  </a:pPr>
                  <a:endParaRPr lang="en-US"/>
                </a:p>
              </p:txBody>
            </p:sp>
            <p:sp>
              <p:nvSpPr>
                <p:cNvPr id="315524" name="Line 132"/>
                <p:cNvSpPr>
                  <a:spLocks noChangeShapeType="1"/>
                </p:cNvSpPr>
                <p:nvPr/>
              </p:nvSpPr>
              <p:spPr bwMode="white">
                <a:xfrm>
                  <a:off x="5358" y="255"/>
                  <a:ext cx="0" cy="421"/>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036" name="Group 133"/>
              <p:cNvGrpSpPr>
                <a:grpSpLocks/>
              </p:cNvGrpSpPr>
              <p:nvPr/>
            </p:nvGrpSpPr>
            <p:grpSpPr bwMode="auto">
              <a:xfrm>
                <a:off x="1208" y="109"/>
                <a:ext cx="3694" cy="423"/>
                <a:chOff x="1034" y="245"/>
                <a:chExt cx="3694" cy="423"/>
              </a:xfrm>
            </p:grpSpPr>
            <p:sp>
              <p:nvSpPr>
                <p:cNvPr id="315526"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315527"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28" name="Line 136"/>
                <p:cNvSpPr>
                  <a:spLocks noChangeShapeType="1"/>
                </p:cNvSpPr>
                <p:nvPr/>
              </p:nvSpPr>
              <p:spPr bwMode="ltGray">
                <a:xfrm>
                  <a:off x="2904" y="486"/>
                  <a:ext cx="0" cy="25"/>
                </a:xfrm>
                <a:prstGeom prst="line">
                  <a:avLst/>
                </a:prstGeom>
                <a:noFill/>
                <a:ln w="9525">
                  <a:solidFill>
                    <a:schemeClr val="hlink"/>
                  </a:solidFill>
                  <a:round/>
                  <a:headEnd/>
                  <a:tailEnd/>
                </a:ln>
                <a:effectLst/>
              </p:spPr>
              <p:txBody>
                <a:bodyPr wrap="none" anchor="ctr"/>
                <a:lstStyle/>
                <a:p>
                  <a:pPr>
                    <a:defRPr/>
                  </a:pPr>
                  <a:endParaRPr lang="en-US"/>
                </a:p>
              </p:txBody>
            </p:sp>
            <p:sp>
              <p:nvSpPr>
                <p:cNvPr id="315529" name="Line 137"/>
                <p:cNvSpPr>
                  <a:spLocks noChangeShapeType="1"/>
                </p:cNvSpPr>
                <p:nvPr/>
              </p:nvSpPr>
              <p:spPr bwMode="ltGray">
                <a:xfrm>
                  <a:off x="3132" y="586"/>
                  <a:ext cx="0" cy="82"/>
                </a:xfrm>
                <a:prstGeom prst="line">
                  <a:avLst/>
                </a:prstGeom>
                <a:noFill/>
                <a:ln w="9525">
                  <a:solidFill>
                    <a:schemeClr val="hlink"/>
                  </a:solidFill>
                  <a:round/>
                  <a:headEnd/>
                  <a:tailEnd/>
                </a:ln>
                <a:effectLst/>
              </p:spPr>
              <p:txBody>
                <a:bodyPr wrap="none" anchor="ctr"/>
                <a:lstStyle/>
                <a:p>
                  <a:pPr>
                    <a:defRPr/>
                  </a:pPr>
                  <a:endParaRPr lang="en-US"/>
                </a:p>
              </p:txBody>
            </p:sp>
            <p:sp>
              <p:nvSpPr>
                <p:cNvPr id="315530"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315531" name="Line 139"/>
                <p:cNvSpPr>
                  <a:spLocks noChangeShapeType="1"/>
                </p:cNvSpPr>
                <p:nvPr/>
              </p:nvSpPr>
              <p:spPr bwMode="ltGray">
                <a:xfrm>
                  <a:off x="3725"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32" name="Line 140"/>
                <p:cNvSpPr>
                  <a:spLocks noChangeShapeType="1"/>
                </p:cNvSpPr>
                <p:nvPr/>
              </p:nvSpPr>
              <p:spPr bwMode="ltGray">
                <a:xfrm>
                  <a:off x="4046"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315533" name="Line 141"/>
                <p:cNvSpPr>
                  <a:spLocks noChangeShapeType="1"/>
                </p:cNvSpPr>
                <p:nvPr/>
              </p:nvSpPr>
              <p:spPr bwMode="ltGray">
                <a:xfrm flipV="1">
                  <a:off x="4046" y="247"/>
                  <a:ext cx="0" cy="52"/>
                </a:xfrm>
                <a:prstGeom prst="line">
                  <a:avLst/>
                </a:prstGeom>
                <a:noFill/>
                <a:ln w="9525">
                  <a:solidFill>
                    <a:schemeClr val="hlink"/>
                  </a:solidFill>
                  <a:round/>
                  <a:headEnd/>
                  <a:tailEnd/>
                </a:ln>
                <a:effectLst/>
              </p:spPr>
              <p:txBody>
                <a:bodyPr wrap="none" anchor="ctr"/>
                <a:lstStyle/>
                <a:p>
                  <a:pPr>
                    <a:defRPr/>
                  </a:pPr>
                  <a:endParaRPr lang="en-US"/>
                </a:p>
              </p:txBody>
            </p:sp>
            <p:sp>
              <p:nvSpPr>
                <p:cNvPr id="315534" name="Line 142"/>
                <p:cNvSpPr>
                  <a:spLocks noChangeShapeType="1"/>
                </p:cNvSpPr>
                <p:nvPr/>
              </p:nvSpPr>
              <p:spPr bwMode="ltGray">
                <a:xfrm flipV="1">
                  <a:off x="4272" y="246"/>
                  <a:ext cx="0" cy="185"/>
                </a:xfrm>
                <a:prstGeom prst="line">
                  <a:avLst/>
                </a:prstGeom>
                <a:noFill/>
                <a:ln w="9525">
                  <a:solidFill>
                    <a:schemeClr val="hlink"/>
                  </a:solidFill>
                  <a:round/>
                  <a:headEnd/>
                  <a:tailEnd/>
                </a:ln>
                <a:effectLst/>
              </p:spPr>
              <p:txBody>
                <a:bodyPr wrap="none" anchor="ctr"/>
                <a:lstStyle/>
                <a:p>
                  <a:pPr>
                    <a:defRPr/>
                  </a:pPr>
                  <a:endParaRPr lang="en-US"/>
                </a:p>
              </p:txBody>
            </p:sp>
            <p:sp>
              <p:nvSpPr>
                <p:cNvPr id="315535" name="Line 143"/>
                <p:cNvSpPr>
                  <a:spLocks noChangeShapeType="1"/>
                </p:cNvSpPr>
                <p:nvPr/>
              </p:nvSpPr>
              <p:spPr bwMode="ltGray">
                <a:xfrm flipH="1">
                  <a:off x="4425"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36"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37" name="Line 145"/>
                <p:cNvSpPr>
                  <a:spLocks noChangeShapeType="1"/>
                </p:cNvSpPr>
                <p:nvPr/>
              </p:nvSpPr>
              <p:spPr bwMode="ltGray">
                <a:xfrm flipV="1">
                  <a:off x="4503" y="246"/>
                  <a:ext cx="0" cy="273"/>
                </a:xfrm>
                <a:prstGeom prst="line">
                  <a:avLst/>
                </a:prstGeom>
                <a:noFill/>
                <a:ln w="9525">
                  <a:solidFill>
                    <a:schemeClr val="hlink"/>
                  </a:solidFill>
                  <a:round/>
                  <a:headEnd/>
                  <a:tailEnd/>
                </a:ln>
                <a:effectLst/>
              </p:spPr>
              <p:txBody>
                <a:bodyPr wrap="none" anchor="ctr"/>
                <a:lstStyle/>
                <a:p>
                  <a:pPr>
                    <a:defRPr/>
                  </a:pPr>
                  <a:endParaRPr lang="en-US"/>
                </a:p>
              </p:txBody>
            </p:sp>
            <p:sp>
              <p:nvSpPr>
                <p:cNvPr id="315538"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315539" name="Line 147"/>
                <p:cNvSpPr>
                  <a:spLocks noChangeShapeType="1"/>
                </p:cNvSpPr>
                <p:nvPr/>
              </p:nvSpPr>
              <p:spPr bwMode="ltGray">
                <a:xfrm>
                  <a:off x="1992" y="247"/>
                  <a:ext cx="0" cy="65"/>
                </a:xfrm>
                <a:prstGeom prst="line">
                  <a:avLst/>
                </a:prstGeom>
                <a:noFill/>
                <a:ln w="9525">
                  <a:solidFill>
                    <a:schemeClr val="hlink"/>
                  </a:solidFill>
                  <a:round/>
                  <a:headEnd/>
                  <a:tailEnd/>
                </a:ln>
                <a:effectLst/>
              </p:spPr>
              <p:txBody>
                <a:bodyPr wrap="none" anchor="ctr"/>
                <a:lstStyle/>
                <a:p>
                  <a:pPr>
                    <a:defRPr/>
                  </a:pPr>
                  <a:endParaRPr lang="en-US"/>
                </a:p>
              </p:txBody>
            </p:sp>
            <p:sp>
              <p:nvSpPr>
                <p:cNvPr id="315540"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315541" name="Line 149"/>
                <p:cNvSpPr>
                  <a:spLocks noChangeShapeType="1"/>
                </p:cNvSpPr>
                <p:nvPr/>
              </p:nvSpPr>
              <p:spPr bwMode="ltGray">
                <a:xfrm flipH="1">
                  <a:off x="173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42"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43"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44"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315545"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315546"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31554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315548"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315549"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315550"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1032" name="Picture 160" descr="KS80181"/>
            <p:cNvPicPr>
              <a:picLocks noChangeAspect="1" noChangeArrowheads="1"/>
            </p:cNvPicPr>
            <p:nvPr userDrawn="1"/>
          </p:nvPicPr>
          <p:blipFill>
            <a:blip r:embed="rId14" cstate="print"/>
            <a:srcRect/>
            <a:stretch>
              <a:fillRect/>
            </a:stretch>
          </p:blipFill>
          <p:spPr bwMode="auto">
            <a:xfrm>
              <a:off x="181" y="60"/>
              <a:ext cx="540" cy="563"/>
            </a:xfrm>
            <a:prstGeom prst="rect">
              <a:avLst/>
            </a:prstGeom>
            <a:noFill/>
            <a:ln w="9525" algn="ctr">
              <a:noFill/>
              <a:miter lim="800000"/>
              <a:headEnd/>
              <a:tailEnd/>
            </a:ln>
          </p:spPr>
        </p:pic>
      </p:grpSp>
      <p:sp>
        <p:nvSpPr>
          <p:cNvPr id="1030" name="Rectangle 2"/>
          <p:cNvSpPr>
            <a:spLocks noGrp="1" noChangeArrowheads="1"/>
          </p:cNvSpPr>
          <p:nvPr>
            <p:ph type="title"/>
          </p:nvPr>
        </p:nvSpPr>
        <p:spPr bwMode="auto">
          <a:xfrm>
            <a:off x="1279525" y="161925"/>
            <a:ext cx="7842250" cy="731838"/>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Tree>
  </p:cSld>
  <p:clrMap bg1="dk1" tx1="lt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iming>
    <p:tnLst>
      <p:par>
        <p:cTn id="1" dur="indefinite" restart="never" nodeType="tmRoot"/>
      </p:par>
    </p:tnLst>
  </p:timing>
  <p:txStyles>
    <p:titleStyle>
      <a:lvl1pPr algn="l" defTabSz="966788" rtl="0" eaLnBrk="0" fontAlgn="base" hangingPunct="0">
        <a:spcBef>
          <a:spcPct val="0"/>
        </a:spcBef>
        <a:spcAft>
          <a:spcPct val="0"/>
        </a:spcAft>
        <a:defRPr sz="4700" i="1">
          <a:solidFill>
            <a:srgbClr val="FFFFFF"/>
          </a:solidFill>
          <a:latin typeface="+mj-lt"/>
          <a:ea typeface="+mj-ea"/>
          <a:cs typeface="+mj-cs"/>
        </a:defRPr>
      </a:lvl1pPr>
      <a:lvl2pPr algn="l" defTabSz="966788" rtl="0" eaLnBrk="0" fontAlgn="base" hangingPunct="0">
        <a:spcBef>
          <a:spcPct val="0"/>
        </a:spcBef>
        <a:spcAft>
          <a:spcPct val="0"/>
        </a:spcAft>
        <a:defRPr sz="4700" i="1">
          <a:solidFill>
            <a:srgbClr val="FFFFFF"/>
          </a:solidFill>
          <a:latin typeface="Times New Roman" pitchFamily="18" charset="0"/>
        </a:defRPr>
      </a:lvl2pPr>
      <a:lvl3pPr algn="l" defTabSz="966788" rtl="0" eaLnBrk="0" fontAlgn="base" hangingPunct="0">
        <a:spcBef>
          <a:spcPct val="0"/>
        </a:spcBef>
        <a:spcAft>
          <a:spcPct val="0"/>
        </a:spcAft>
        <a:defRPr sz="4700" i="1">
          <a:solidFill>
            <a:srgbClr val="FFFFFF"/>
          </a:solidFill>
          <a:latin typeface="Times New Roman" pitchFamily="18" charset="0"/>
        </a:defRPr>
      </a:lvl3pPr>
      <a:lvl4pPr algn="l" defTabSz="966788" rtl="0" eaLnBrk="0" fontAlgn="base" hangingPunct="0">
        <a:spcBef>
          <a:spcPct val="0"/>
        </a:spcBef>
        <a:spcAft>
          <a:spcPct val="0"/>
        </a:spcAft>
        <a:defRPr sz="4700" i="1">
          <a:solidFill>
            <a:srgbClr val="FFFFFF"/>
          </a:solidFill>
          <a:latin typeface="Times New Roman" pitchFamily="18" charset="0"/>
        </a:defRPr>
      </a:lvl4pPr>
      <a:lvl5pPr algn="l" defTabSz="966788" rtl="0" eaLnBrk="0" fontAlgn="base" hangingPunct="0">
        <a:spcBef>
          <a:spcPct val="0"/>
        </a:spcBef>
        <a:spcAft>
          <a:spcPct val="0"/>
        </a:spcAft>
        <a:defRPr sz="4700" i="1">
          <a:solidFill>
            <a:srgbClr val="FFFFFF"/>
          </a:solidFill>
          <a:latin typeface="Times New Roman" pitchFamily="18" charset="0"/>
        </a:defRPr>
      </a:lvl5pPr>
      <a:lvl6pPr marL="457200" algn="l" defTabSz="966788" rtl="0" eaLnBrk="0" fontAlgn="base" hangingPunct="0">
        <a:spcBef>
          <a:spcPct val="0"/>
        </a:spcBef>
        <a:spcAft>
          <a:spcPct val="0"/>
        </a:spcAft>
        <a:defRPr sz="4700" i="1">
          <a:solidFill>
            <a:srgbClr val="FFFFFF"/>
          </a:solidFill>
          <a:latin typeface="Times New Roman" pitchFamily="18" charset="0"/>
        </a:defRPr>
      </a:lvl6pPr>
      <a:lvl7pPr marL="914400" algn="l" defTabSz="966788" rtl="0" eaLnBrk="0" fontAlgn="base" hangingPunct="0">
        <a:spcBef>
          <a:spcPct val="0"/>
        </a:spcBef>
        <a:spcAft>
          <a:spcPct val="0"/>
        </a:spcAft>
        <a:defRPr sz="4700" i="1">
          <a:solidFill>
            <a:srgbClr val="FFFFFF"/>
          </a:solidFill>
          <a:latin typeface="Times New Roman" pitchFamily="18" charset="0"/>
        </a:defRPr>
      </a:lvl7pPr>
      <a:lvl8pPr marL="1371600" algn="l" defTabSz="966788" rtl="0" eaLnBrk="0" fontAlgn="base" hangingPunct="0">
        <a:spcBef>
          <a:spcPct val="0"/>
        </a:spcBef>
        <a:spcAft>
          <a:spcPct val="0"/>
        </a:spcAft>
        <a:defRPr sz="4700" i="1">
          <a:solidFill>
            <a:srgbClr val="FFFFFF"/>
          </a:solidFill>
          <a:latin typeface="Times New Roman" pitchFamily="18" charset="0"/>
        </a:defRPr>
      </a:lvl8pPr>
      <a:lvl9pPr marL="1828800" algn="l" defTabSz="966788" rtl="0" eaLnBrk="0" fontAlgn="base" hangingPunct="0">
        <a:spcBef>
          <a:spcPct val="0"/>
        </a:spcBef>
        <a:spcAft>
          <a:spcPct val="0"/>
        </a:spcAft>
        <a:defRPr sz="4700" i="1">
          <a:solidFill>
            <a:srgbClr val="FFFFFF"/>
          </a:solidFill>
          <a:latin typeface="Times New Roman" pitchFamily="18" charset="0"/>
        </a:defRPr>
      </a:lvl9pPr>
    </p:titleStyle>
    <p:bodyStyle>
      <a:lvl1pPr marL="361950" indent="-361950" algn="l" defTabSz="966788" rtl="0" eaLnBrk="0" fontAlgn="base" hangingPunct="0">
        <a:spcBef>
          <a:spcPct val="20000"/>
        </a:spcBef>
        <a:spcAft>
          <a:spcPct val="0"/>
        </a:spcAft>
        <a:buBlip>
          <a:blip r:embed="rId15"/>
        </a:buBlip>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SzPct val="75000"/>
        <a:buBlip>
          <a:blip r:embed="rId16"/>
        </a:buBlip>
        <a:defRPr sz="3000">
          <a:solidFill>
            <a:schemeClr val="tx1"/>
          </a:solidFill>
          <a:latin typeface="+mn-lt"/>
        </a:defRPr>
      </a:lvl2pPr>
      <a:lvl3pPr marL="1208088" indent="-241300" algn="l" defTabSz="966788" rtl="0" eaLnBrk="0" fontAlgn="base" hangingPunct="0">
        <a:spcBef>
          <a:spcPct val="20000"/>
        </a:spcBef>
        <a:spcAft>
          <a:spcPct val="0"/>
        </a:spcAft>
        <a:buChar char="•"/>
        <a:defRPr sz="2500">
          <a:solidFill>
            <a:schemeClr val="tx1"/>
          </a:solidFill>
          <a:latin typeface="+mn-lt"/>
        </a:defRPr>
      </a:lvl3pPr>
      <a:lvl4pPr marL="1692275" indent="-242888" algn="l" defTabSz="966788" rtl="0" eaLnBrk="0" fontAlgn="base" hangingPunct="0">
        <a:spcBef>
          <a:spcPct val="20000"/>
        </a:spcBef>
        <a:spcAft>
          <a:spcPct val="0"/>
        </a:spcAft>
        <a:buChar char="–"/>
        <a:defRPr sz="2100">
          <a:solidFill>
            <a:schemeClr val="tx1"/>
          </a:solidFill>
          <a:latin typeface="+mn-lt"/>
        </a:defRPr>
      </a:lvl4pPr>
      <a:lvl5pPr marL="2174875" indent="-241300" algn="l" defTabSz="966788" rtl="0" eaLnBrk="0" fontAlgn="base" hangingPunct="0">
        <a:spcBef>
          <a:spcPct val="20000"/>
        </a:spcBef>
        <a:spcAft>
          <a:spcPct val="0"/>
        </a:spcAft>
        <a:buClr>
          <a:schemeClr val="tx2"/>
        </a:buClr>
        <a:buChar char="–"/>
        <a:defRPr sz="2100">
          <a:solidFill>
            <a:schemeClr val="tx1"/>
          </a:solidFill>
          <a:latin typeface="+mn-lt"/>
        </a:defRPr>
      </a:lvl5pPr>
      <a:lvl6pPr marL="2632075" indent="-241300" algn="l" defTabSz="966788" rtl="0" eaLnBrk="0" fontAlgn="base" hangingPunct="0">
        <a:spcBef>
          <a:spcPct val="20000"/>
        </a:spcBef>
        <a:spcAft>
          <a:spcPct val="0"/>
        </a:spcAft>
        <a:buClr>
          <a:schemeClr val="tx2"/>
        </a:buClr>
        <a:buChar char="–"/>
        <a:defRPr sz="2100">
          <a:solidFill>
            <a:schemeClr val="tx1"/>
          </a:solidFill>
          <a:latin typeface="+mn-lt"/>
        </a:defRPr>
      </a:lvl6pPr>
      <a:lvl7pPr marL="3089275" indent="-241300" algn="l" defTabSz="966788" rtl="0" eaLnBrk="0" fontAlgn="base" hangingPunct="0">
        <a:spcBef>
          <a:spcPct val="20000"/>
        </a:spcBef>
        <a:spcAft>
          <a:spcPct val="0"/>
        </a:spcAft>
        <a:buClr>
          <a:schemeClr val="tx2"/>
        </a:buClr>
        <a:buChar char="–"/>
        <a:defRPr sz="2100">
          <a:solidFill>
            <a:schemeClr val="tx1"/>
          </a:solidFill>
          <a:latin typeface="+mn-lt"/>
        </a:defRPr>
      </a:lvl7pPr>
      <a:lvl8pPr marL="3546475" indent="-241300" algn="l" defTabSz="966788" rtl="0" eaLnBrk="0" fontAlgn="base" hangingPunct="0">
        <a:spcBef>
          <a:spcPct val="20000"/>
        </a:spcBef>
        <a:spcAft>
          <a:spcPct val="0"/>
        </a:spcAft>
        <a:buClr>
          <a:schemeClr val="tx2"/>
        </a:buClr>
        <a:buChar char="–"/>
        <a:defRPr sz="2100">
          <a:solidFill>
            <a:schemeClr val="tx1"/>
          </a:solidFill>
          <a:latin typeface="+mn-lt"/>
        </a:defRPr>
      </a:lvl8pPr>
      <a:lvl9pPr marL="4003675" indent="-241300" algn="l" defTabSz="966788" rtl="0" eaLnBrk="0" fontAlgn="base" hangingPunct="0">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338" name="Rectangle 2"/>
          <p:cNvSpPr>
            <a:spLocks noChangeArrowheads="1"/>
          </p:cNvSpPr>
          <p:nvPr/>
        </p:nvSpPr>
        <p:spPr bwMode="auto">
          <a:xfrm>
            <a:off x="0" y="0"/>
            <a:ext cx="9601200" cy="7315200"/>
          </a:xfrm>
          <a:prstGeom prst="rect">
            <a:avLst/>
          </a:prstGeom>
          <a:ln w="9525">
            <a:noFill/>
            <a:miter lim="800000"/>
            <a:headEnd/>
            <a:tailEnd/>
          </a:ln>
        </p:spPr>
        <p:txBody>
          <a:bodyPr wrap="none" anchor="ctr"/>
          <a:lstStyle/>
          <a:p>
            <a:endParaRPr lang="en-US"/>
          </a:p>
        </p:txBody>
      </p:sp>
      <p:sp>
        <p:nvSpPr>
          <p:cNvPr id="14339" name="Rectangle 3"/>
          <p:cNvSpPr>
            <a:spLocks noGrp="1" noChangeArrowheads="1"/>
          </p:cNvSpPr>
          <p:nvPr>
            <p:ph type="body" idx="1"/>
          </p:nvPr>
        </p:nvSpPr>
        <p:spPr bwMode="auto">
          <a:xfrm>
            <a:off x="479425" y="1463675"/>
            <a:ext cx="8642350" cy="5070475"/>
          </a:xfrm>
          <a:noFill/>
          <a:ln>
            <a:miter lim="800000"/>
            <a:headEnd/>
            <a:tailEnd/>
          </a:ln>
        </p:spPr>
        <p:txBody>
          <a:bodyPr vert="horz" wrap="square" lIns="96661" tIns="48331" rIns="96661" bIns="48331" numCol="1" anchor="t" anchorCtr="0" compatLnSpc="1">
            <a:prstTxWarp prst="textNoShape">
              <a:avLst/>
            </a:prstTxWarp>
          </a:bodyPr>
          <a:lstStyle/>
          <a:p>
            <a:pPr marL="4763" indent="-4763" algn="ctr" defTabSz="914400">
              <a:lnSpc>
                <a:spcPct val="80000"/>
              </a:lnSpc>
              <a:buFontTx/>
              <a:buNone/>
            </a:pPr>
            <a:r>
              <a:rPr lang="en-US" sz="1200" b="1" dirty="0" smtClean="0">
                <a:solidFill>
                  <a:schemeClr val="accent1"/>
                </a:solidFill>
              </a:rPr>
              <a:t>Legal Notices</a:t>
            </a:r>
          </a:p>
          <a:p>
            <a:pPr marL="4763" indent="-4763" algn="ctr" defTabSz="914400">
              <a:lnSpc>
                <a:spcPct val="80000"/>
              </a:lnSpc>
              <a:buFontTx/>
              <a:buNone/>
            </a:pPr>
            <a:endParaRPr lang="en-US" sz="1100" b="1" dirty="0" smtClean="0">
              <a:solidFill>
                <a:schemeClr val="accent1"/>
              </a:solidFill>
            </a:endParaRPr>
          </a:p>
          <a:p>
            <a:pPr marL="4763" indent="-4763" defTabSz="914400">
              <a:lnSpc>
                <a:spcPct val="80000"/>
              </a:lnSpc>
              <a:buFontTx/>
              <a:buNone/>
            </a:pPr>
            <a:r>
              <a:rPr lang="en-US" sz="1100" b="1" dirty="0" smtClean="0">
                <a:solidFill>
                  <a:schemeClr val="accent1"/>
                </a:solidFill>
              </a:rPr>
              <a:t>Terms and Conditions of Use</a:t>
            </a:r>
            <a:endParaRPr lang="en-US" sz="1100" dirty="0" smtClean="0">
              <a:solidFill>
                <a:schemeClr val="accent1"/>
              </a:solidFill>
            </a:endParaRPr>
          </a:p>
          <a:p>
            <a:pPr marL="463550" lvl="1" indent="0" defTabSz="914400">
              <a:lnSpc>
                <a:spcPct val="80000"/>
              </a:lnSpc>
              <a:buFontTx/>
              <a:buNone/>
            </a:pPr>
            <a:r>
              <a:rPr lang="en-US" sz="1100" dirty="0" smtClean="0">
                <a:solidFill>
                  <a:schemeClr val="accent1"/>
                </a:solidFill>
              </a:rPr>
              <a:t>Thank you for downloading and using this WorldStrides “destination presentation.” By using this presentation, you signify your agreement to all terms, conditions, and notices contained or referenced herein ("Terms and Conditions of Use"). If you do not agree to these Terms and Conditions of Use, please do not use this presentation. WorldStrides reserves the right, in its sole discretion, to modify, alter or otherwise update these Terms and Conditions of Use at any time. By using this presentation after notice of such changes are posted, you agree to be bound by the modifications, alterations, or updates.</a:t>
            </a:r>
            <a:endParaRPr lang="en-US" sz="1100" b="1" dirty="0" smtClean="0">
              <a:solidFill>
                <a:schemeClr val="accent1"/>
              </a:solidFill>
            </a:endParaRPr>
          </a:p>
          <a:p>
            <a:pPr marL="4763" indent="-4763" defTabSz="914400">
              <a:lnSpc>
                <a:spcPct val="80000"/>
              </a:lnSpc>
              <a:buFontTx/>
              <a:buNone/>
            </a:pPr>
            <a:endParaRPr lang="en-US" sz="1100" b="1" dirty="0" smtClean="0">
              <a:solidFill>
                <a:schemeClr val="accent1"/>
              </a:solidFill>
            </a:endParaRPr>
          </a:p>
          <a:p>
            <a:pPr marL="4763" indent="-4763" defTabSz="914400">
              <a:lnSpc>
                <a:spcPct val="80000"/>
              </a:lnSpc>
              <a:buFontTx/>
              <a:buNone/>
            </a:pPr>
            <a:r>
              <a:rPr lang="en-US" sz="1100" b="1" dirty="0" smtClean="0">
                <a:solidFill>
                  <a:schemeClr val="accent1"/>
                </a:solidFill>
              </a:rPr>
              <a:t>Copyright and Trademarks</a:t>
            </a:r>
            <a:endParaRPr lang="en-US" sz="1100" dirty="0" smtClean="0">
              <a:solidFill>
                <a:schemeClr val="accent1"/>
              </a:solidFill>
            </a:endParaRPr>
          </a:p>
          <a:p>
            <a:pPr marL="463550" lvl="1" indent="0" defTabSz="914400">
              <a:lnSpc>
                <a:spcPct val="80000"/>
              </a:lnSpc>
              <a:buFontTx/>
              <a:buNone/>
            </a:pPr>
            <a:r>
              <a:rPr lang="en-US" sz="1100" dirty="0" smtClean="0">
                <a:solidFill>
                  <a:schemeClr val="accent1"/>
                </a:solidFill>
              </a:rPr>
              <a:t>This WorldStrides “destination presentation” contains copyrighted material, trademarks, and other proprietary information including, text, photos, and graphics. All content included in this presentation, such as text, photos, and logos, is protected by copyrights, trademarks, and other rights, which are owned and/or controlled by WorldStrides or by other parties. You may use material from this presentation only for educational purposes related to your WorldStrides travel program. This presentation or any portion of this presentation may not be modified, published, reproduced, duplicated, copied, uploaded, downloaded, posted, transmitted, sold, or otherwise exploited for any commercial purpose that is not expressly permitted by WorldStrides or expressly permitted under copyright law. In the event of any permitted copying, redistribution, or publication of copyrighted material, no changes in or deletion of author attribution, trademark legend or copyright notice shall be made. You acknowledge that you do not acquire any ownership rights by downloading copyrighted material. WorldStrides is not responsible for changes made to this presentation after it is downloaded.</a:t>
            </a:r>
          </a:p>
          <a:p>
            <a:pPr marL="4763" indent="-4763" defTabSz="914400">
              <a:lnSpc>
                <a:spcPct val="80000"/>
              </a:lnSpc>
              <a:buFontTx/>
              <a:buNone/>
            </a:pPr>
            <a:endParaRPr lang="en-US" sz="1100" b="1" dirty="0" smtClean="0">
              <a:solidFill>
                <a:schemeClr val="accent1"/>
              </a:solidFill>
            </a:endParaRPr>
          </a:p>
          <a:p>
            <a:pPr marL="4763" indent="-4763" defTabSz="914400">
              <a:lnSpc>
                <a:spcPct val="80000"/>
              </a:lnSpc>
              <a:buFontTx/>
              <a:buNone/>
            </a:pPr>
            <a:r>
              <a:rPr lang="en-US" sz="1100" b="1" dirty="0" smtClean="0">
                <a:solidFill>
                  <a:schemeClr val="accent1"/>
                </a:solidFill>
              </a:rPr>
              <a:t>Our Contact Information</a:t>
            </a:r>
            <a:endParaRPr lang="en-US" sz="1100" dirty="0" smtClean="0">
              <a:solidFill>
                <a:schemeClr val="accent1"/>
              </a:solidFill>
            </a:endParaRPr>
          </a:p>
          <a:p>
            <a:pPr marL="463550" lvl="1" indent="0" defTabSz="914400">
              <a:lnSpc>
                <a:spcPct val="80000"/>
              </a:lnSpc>
              <a:buFontTx/>
              <a:buNone/>
            </a:pPr>
            <a:r>
              <a:rPr lang="en-US" sz="1100" dirty="0" smtClean="0">
                <a:solidFill>
                  <a:schemeClr val="accent1"/>
                </a:solidFill>
              </a:rPr>
              <a:t>WorldStrides</a:t>
            </a:r>
          </a:p>
          <a:p>
            <a:pPr marL="463550" lvl="1" indent="0" defTabSz="914400">
              <a:lnSpc>
                <a:spcPct val="80000"/>
              </a:lnSpc>
              <a:buFontTx/>
              <a:buNone/>
            </a:pPr>
            <a:r>
              <a:rPr lang="en-US" sz="1100" dirty="0" smtClean="0">
                <a:solidFill>
                  <a:schemeClr val="accent1"/>
                </a:solidFill>
              </a:rPr>
              <a:t>218 West Water Street, Suite 400</a:t>
            </a:r>
          </a:p>
          <a:p>
            <a:pPr marL="463550" lvl="1" indent="0" defTabSz="914400">
              <a:lnSpc>
                <a:spcPct val="80000"/>
              </a:lnSpc>
              <a:buFontTx/>
              <a:buNone/>
            </a:pPr>
            <a:r>
              <a:rPr lang="en-US" sz="1100" dirty="0" smtClean="0">
                <a:solidFill>
                  <a:schemeClr val="accent1"/>
                </a:solidFill>
              </a:rPr>
              <a:t>Charlottesville, VA 22902</a:t>
            </a:r>
          </a:p>
          <a:p>
            <a:pPr marL="463550" lvl="1" indent="0" defTabSz="914400">
              <a:lnSpc>
                <a:spcPct val="80000"/>
              </a:lnSpc>
              <a:buFontTx/>
              <a:buNone/>
            </a:pPr>
            <a:r>
              <a:rPr lang="en-US" sz="1100" dirty="0" smtClean="0">
                <a:solidFill>
                  <a:schemeClr val="accent1"/>
                </a:solidFill>
              </a:rPr>
              <a:t>(434) 982-8600</a:t>
            </a:r>
          </a:p>
          <a:p>
            <a:pPr marL="463550" lvl="1" indent="0" defTabSz="914400">
              <a:lnSpc>
                <a:spcPct val="80000"/>
              </a:lnSpc>
              <a:buFontTx/>
              <a:buNone/>
            </a:pPr>
            <a:r>
              <a:rPr lang="en-US" sz="1100" dirty="0" smtClean="0">
                <a:solidFill>
                  <a:schemeClr val="accent1"/>
                </a:solidFill>
              </a:rPr>
              <a:t>E-Mail: update@worldstrides.org</a:t>
            </a:r>
          </a:p>
          <a:p>
            <a:pPr marL="4763" indent="-4763" algn="ctr" defTabSz="914400">
              <a:lnSpc>
                <a:spcPct val="80000"/>
              </a:lnSpc>
              <a:buFontTx/>
              <a:buNone/>
            </a:pPr>
            <a:r>
              <a:rPr lang="en-US" sz="1100" dirty="0" smtClean="0">
                <a:solidFill>
                  <a:schemeClr val="accent1"/>
                </a:solidFill>
              </a:rPr>
              <a:t>All content © </a:t>
            </a:r>
            <a:r>
              <a:rPr lang="en-US" sz="1100" dirty="0" smtClean="0">
                <a:solidFill>
                  <a:schemeClr val="accent1"/>
                </a:solidFill>
              </a:rPr>
              <a:t>2014, </a:t>
            </a:r>
            <a:r>
              <a:rPr lang="en-US" sz="1100" dirty="0" smtClean="0">
                <a:solidFill>
                  <a:schemeClr val="accent1"/>
                </a:solidFill>
              </a:rPr>
              <a:t>WorldStrides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1066800" y="258763"/>
            <a:ext cx="8054975" cy="731837"/>
          </a:xfrm>
        </p:spPr>
        <p:txBody>
          <a:bodyPr/>
          <a:lstStyle/>
          <a:p>
            <a:pPr>
              <a:defRPr/>
            </a:pPr>
            <a:r>
              <a:rPr lang="en-US" sz="4200" i="0" dirty="0" smtClean="0">
                <a:latin typeface="+mn-lt"/>
              </a:rPr>
              <a:t>La Brea Tar Pits</a:t>
            </a:r>
            <a:endParaRPr lang="en-US" sz="4200" i="0" dirty="0" smtClean="0">
              <a:latin typeface="+mn-lt"/>
            </a:endParaRPr>
          </a:p>
        </p:txBody>
      </p:sp>
      <p:pic>
        <p:nvPicPr>
          <p:cNvPr id="12" name="Picture 2" descr="File:La Brea Tar Pits (laenulfean).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219200"/>
            <a:ext cx="7904507" cy="52072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1143000" y="258763"/>
            <a:ext cx="7978775" cy="731837"/>
          </a:xfrm>
        </p:spPr>
        <p:txBody>
          <a:bodyPr/>
          <a:lstStyle/>
          <a:p>
            <a:pPr>
              <a:defRPr/>
            </a:pPr>
            <a:r>
              <a:rPr lang="en-US" sz="4200" i="0" dirty="0" smtClean="0">
                <a:latin typeface="+mn-lt"/>
              </a:rPr>
              <a:t>Hollywood</a:t>
            </a:r>
            <a:endParaRPr lang="en-US" sz="4200" i="0" dirty="0" smtClean="0">
              <a:latin typeface="+mn-lt"/>
            </a:endParaRPr>
          </a:p>
        </p:txBody>
      </p:sp>
      <p:pic>
        <p:nvPicPr>
          <p:cNvPr id="12" name="Picture 4" descr="Q:\New Programs Strategic Dev\New DN programs - 2013-2014\California\CA - Los Angeles\hollywood sign\Hollywood_sign_35408032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083"/>
          <a:stretch/>
        </p:blipFill>
        <p:spPr bwMode="auto">
          <a:xfrm>
            <a:off x="609600" y="1143000"/>
            <a:ext cx="8265900" cy="53883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8" name="Rectangle 7"/>
          <p:cNvSpPr>
            <a:spLocks noGrp="1" noChangeArrowheads="1"/>
          </p:cNvSpPr>
          <p:nvPr>
            <p:ph type="title"/>
          </p:nvPr>
        </p:nvSpPr>
        <p:spPr>
          <a:xfrm>
            <a:off x="1089025" y="304800"/>
            <a:ext cx="8054975" cy="731838"/>
          </a:xfrm>
        </p:spPr>
        <p:txBody>
          <a:bodyPr/>
          <a:lstStyle/>
          <a:p>
            <a:pPr>
              <a:defRPr/>
            </a:pPr>
            <a:r>
              <a:rPr lang="en-US" sz="4200" i="0" dirty="0" smtClean="0">
                <a:latin typeface="+mn-lt"/>
              </a:rPr>
              <a:t>Walk of Fame</a:t>
            </a:r>
            <a:endParaRPr lang="en-US" sz="4200" i="0" dirty="0" smtClean="0">
              <a:latin typeface="+mn-lt"/>
            </a:endParaRPr>
          </a:p>
        </p:txBody>
      </p:sp>
      <p:pic>
        <p:nvPicPr>
          <p:cNvPr id="12" name="Picture 3" descr="Q:\New Programs Strategic Dev\New DN programs - 2013-2014\California\Salesbook\Walk_of_fam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471"/>
          <a:stretch/>
        </p:blipFill>
        <p:spPr bwMode="auto">
          <a:xfrm>
            <a:off x="609600" y="1295400"/>
            <a:ext cx="8207091" cy="532609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1066800" y="228600"/>
            <a:ext cx="8054975" cy="731838"/>
          </a:xfrm>
        </p:spPr>
        <p:txBody>
          <a:bodyPr/>
          <a:lstStyle/>
          <a:p>
            <a:pPr>
              <a:defRPr/>
            </a:pPr>
            <a:r>
              <a:rPr lang="en-US" sz="4200" i="0" dirty="0" smtClean="0">
                <a:latin typeface="+mn-lt"/>
              </a:rPr>
              <a:t>Griffith Observatory</a:t>
            </a:r>
            <a:endParaRPr lang="en-US" sz="4200" i="0" dirty="0" smtClean="0">
              <a:latin typeface="+mn-lt"/>
            </a:endParaRPr>
          </a:p>
        </p:txBody>
      </p:sp>
      <p:pic>
        <p:nvPicPr>
          <p:cNvPr id="12" name="Picture 4" descr="Q:\New Programs Strategic Dev\New DN programs - 2013-2014\California\Salesbook\Page 4-5\800px-Griffith_Observatory.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197" r="3389"/>
          <a:stretch/>
        </p:blipFill>
        <p:spPr bwMode="auto">
          <a:xfrm>
            <a:off x="457200" y="1066800"/>
            <a:ext cx="8518003" cy="560768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6" name="Rectangle 5"/>
          <p:cNvSpPr>
            <a:spLocks noGrp="1" noChangeArrowheads="1"/>
          </p:cNvSpPr>
          <p:nvPr>
            <p:ph type="title"/>
          </p:nvPr>
        </p:nvSpPr>
        <p:spPr>
          <a:xfrm>
            <a:off x="1143000" y="182563"/>
            <a:ext cx="7978775" cy="731837"/>
          </a:xfrm>
        </p:spPr>
        <p:txBody>
          <a:bodyPr/>
          <a:lstStyle/>
          <a:p>
            <a:pPr>
              <a:defRPr/>
            </a:pPr>
            <a:r>
              <a:rPr lang="en-US" sz="4200" i="0" dirty="0" smtClean="0">
                <a:solidFill>
                  <a:schemeClr val="accent1"/>
                </a:solidFill>
                <a:latin typeface="+mn-lt"/>
              </a:rPr>
              <a:t>Santa Monica Pier</a:t>
            </a:r>
            <a:endParaRPr lang="en-US" sz="4200" i="0" dirty="0" smtClean="0">
              <a:solidFill>
                <a:schemeClr val="accent1"/>
              </a:solidFill>
              <a:latin typeface="+mn-lt"/>
            </a:endParaRPr>
          </a:p>
        </p:txBody>
      </p:sp>
      <p:sp>
        <p:nvSpPr>
          <p:cNvPr id="26635" name="Rectangle 10"/>
          <p:cNvSpPr>
            <a:spLocks noChangeArrowheads="1"/>
          </p:cNvSpPr>
          <p:nvPr/>
        </p:nvSpPr>
        <p:spPr bwMode="auto">
          <a:xfrm>
            <a:off x="1071563" y="4343400"/>
            <a:ext cx="4719637" cy="384175"/>
          </a:xfrm>
          <a:prstGeom prst="rect">
            <a:avLst/>
          </a:prstGeom>
          <a:noFill/>
          <a:ln w="9525">
            <a:noFill/>
            <a:miter lim="800000"/>
            <a:headEnd/>
            <a:tailEnd/>
          </a:ln>
        </p:spPr>
        <p:txBody>
          <a:bodyPr lIns="96661" tIns="48331" rIns="96661" bIns="48331" anchor="ctr">
            <a:spAutoFit/>
          </a:bodyPr>
          <a:lstStyle/>
          <a:p>
            <a:pPr defTabSz="966788"/>
            <a:r>
              <a:rPr lang="en-US"/>
              <a:t>President Memorials and Monuments</a:t>
            </a:r>
          </a:p>
        </p:txBody>
      </p:sp>
      <p:pic>
        <p:nvPicPr>
          <p:cNvPr id="13" name="Picture 2" descr="Q:\New Programs Strategic Dev\New DN programs - 2013-2014\California\CA - Los Angeles\santa monica\IMG_2267.JP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xmlns="" val="0"/>
              </a:ext>
            </a:extLst>
          </a:blip>
          <a:srcRect t="5323" r="4761" b="-237"/>
          <a:stretch/>
        </p:blipFill>
        <p:spPr bwMode="auto">
          <a:xfrm>
            <a:off x="609600" y="1219200"/>
            <a:ext cx="8229600" cy="54683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1143000" y="258763"/>
            <a:ext cx="7978775" cy="731837"/>
          </a:xfrm>
        </p:spPr>
        <p:txBody>
          <a:bodyPr/>
          <a:lstStyle/>
          <a:p>
            <a:pPr>
              <a:defRPr/>
            </a:pPr>
            <a:r>
              <a:rPr lang="en-US" sz="4200" i="0" dirty="0" smtClean="0">
                <a:latin typeface="+mn-lt"/>
              </a:rPr>
              <a:t>Universal Studios</a:t>
            </a:r>
            <a:endParaRPr lang="en-US" sz="4200" i="0" dirty="0" smtClean="0">
              <a:latin typeface="+mn-lt"/>
            </a:endParaRPr>
          </a:p>
        </p:txBody>
      </p:sp>
      <p:pic>
        <p:nvPicPr>
          <p:cNvPr id="12" name="Picture 2" descr="File:Universal Studios Hollywood 2007.jp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xmlns="" val="0"/>
              </a:ext>
            </a:extLst>
          </a:blip>
          <a:srcRect b="2109"/>
          <a:stretch/>
        </p:blipFill>
        <p:spPr bwMode="auto">
          <a:xfrm>
            <a:off x="609600" y="1275397"/>
            <a:ext cx="7772400" cy="50682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a:xfrm>
            <a:off x="1066800" y="258763"/>
            <a:ext cx="8054975" cy="731837"/>
          </a:xfrm>
        </p:spPr>
        <p:txBody>
          <a:bodyPr/>
          <a:lstStyle/>
          <a:p>
            <a:pPr>
              <a:defRPr/>
            </a:pPr>
            <a:r>
              <a:rPr lang="en-US" sz="4200" i="0" dirty="0" smtClean="0">
                <a:latin typeface="+mn-lt"/>
              </a:rPr>
              <a:t>VIP Back lot Tour</a:t>
            </a:r>
            <a:endParaRPr lang="en-US" sz="4200" i="0" dirty="0" smtClean="0">
              <a:latin typeface="+mn-lt"/>
            </a:endParaRPr>
          </a:p>
        </p:txBody>
      </p:sp>
      <p:pic>
        <p:nvPicPr>
          <p:cNvPr id="12" name="Picture 2" descr="http://www.smartdestinations.com/blog/wp-content/uploads/2011/11/universal-studios.pn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xmlns="" val="0"/>
              </a:ext>
            </a:extLst>
          </a:blip>
          <a:srcRect b="2840"/>
          <a:stretch/>
        </p:blipFill>
        <p:spPr bwMode="auto">
          <a:xfrm>
            <a:off x="533400" y="1331912"/>
            <a:ext cx="8153400" cy="531669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951038"/>
            <a:ext cx="8743950" cy="2519362"/>
          </a:xfrm>
        </p:spPr>
        <p:txBody>
          <a:bodyPr/>
          <a:lstStyle/>
          <a:p>
            <a:pPr algn="ctr">
              <a:defRPr/>
            </a:pPr>
            <a:r>
              <a:rPr lang="en-US" i="0" dirty="0" smtClean="0">
                <a:latin typeface="+mn-lt"/>
              </a:rPr>
              <a:t>West Coast California</a:t>
            </a:r>
            <a:endParaRPr lang="en-US" i="0" dirty="0" smtClean="0">
              <a:latin typeface="+mn-lt"/>
            </a:endParaRPr>
          </a:p>
        </p:txBody>
      </p:sp>
      <p:pic>
        <p:nvPicPr>
          <p:cNvPr id="15363" name="Picture 3" descr="DiscoverNow White Transparent.png"/>
          <p:cNvPicPr>
            <a:picLocks noChangeAspect="1"/>
          </p:cNvPicPr>
          <p:nvPr/>
        </p:nvPicPr>
        <p:blipFill>
          <a:blip r:embed="rId3" cstate="print"/>
          <a:srcRect/>
          <a:stretch>
            <a:fillRect/>
          </a:stretch>
        </p:blipFill>
        <p:spPr bwMode="auto">
          <a:xfrm>
            <a:off x="4038600" y="5849938"/>
            <a:ext cx="1524000" cy="969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534275" cy="731838"/>
          </a:xfrm>
        </p:spPr>
        <p:txBody>
          <a:bodyPr/>
          <a:lstStyle/>
          <a:p>
            <a:pPr>
              <a:defRPr/>
            </a:pPr>
            <a:r>
              <a:rPr lang="en-US" sz="4200" i="0" dirty="0" smtClean="0">
                <a:latin typeface="+mn-lt"/>
              </a:rPr>
              <a:t>San Francisco</a:t>
            </a:r>
            <a:endParaRPr lang="en-US" sz="4200" i="0" dirty="0" smtClean="0">
              <a:latin typeface="+mn-lt"/>
            </a:endParaRPr>
          </a:p>
        </p:txBody>
      </p:sp>
      <p:sp>
        <p:nvSpPr>
          <p:cNvPr id="16392" name="Text Box 21"/>
          <p:cNvSpPr txBox="1">
            <a:spLocks noChangeArrowheads="1"/>
          </p:cNvSpPr>
          <p:nvPr/>
        </p:nvSpPr>
        <p:spPr bwMode="auto">
          <a:xfrm>
            <a:off x="1520825" y="4225925"/>
            <a:ext cx="4319588" cy="384175"/>
          </a:xfrm>
          <a:prstGeom prst="rect">
            <a:avLst/>
          </a:prstGeom>
          <a:noFill/>
          <a:ln w="9525">
            <a:noFill/>
            <a:miter lim="800000"/>
            <a:headEnd/>
            <a:tailEnd/>
          </a:ln>
        </p:spPr>
        <p:txBody>
          <a:bodyPr lIns="96661" tIns="48331" rIns="96661" bIns="48331">
            <a:spAutoFit/>
          </a:bodyPr>
          <a:lstStyle/>
          <a:p>
            <a:pPr defTabSz="966788">
              <a:spcBef>
                <a:spcPct val="50000"/>
              </a:spcBef>
            </a:pPr>
            <a:endParaRPr lang="en-US"/>
          </a:p>
        </p:txBody>
      </p:sp>
      <p:sp>
        <p:nvSpPr>
          <p:cNvPr id="16393" name="Rectangle 23"/>
          <p:cNvSpPr>
            <a:spLocks noChangeArrowheads="1"/>
          </p:cNvSpPr>
          <p:nvPr/>
        </p:nvSpPr>
        <p:spPr bwMode="auto">
          <a:xfrm>
            <a:off x="762000" y="5929699"/>
            <a:ext cx="7848600" cy="928603"/>
          </a:xfrm>
          <a:prstGeom prst="rect">
            <a:avLst/>
          </a:prstGeom>
          <a:noFill/>
          <a:ln w="9525">
            <a:noFill/>
            <a:miter lim="800000"/>
            <a:headEnd/>
            <a:tailEnd/>
          </a:ln>
        </p:spPr>
        <p:txBody>
          <a:bodyPr wrap="square" lIns="96661" tIns="48331" rIns="96661" bIns="48331" anchor="ctr">
            <a:spAutoFit/>
          </a:bodyPr>
          <a:lstStyle/>
          <a:p>
            <a:pPr defTabSz="966788" eaLnBrk="1" hangingPunct="1"/>
            <a:r>
              <a:rPr lang="en-US" sz="1800" dirty="0" smtClean="0">
                <a:solidFill>
                  <a:schemeClr val="accent1"/>
                </a:solidFill>
              </a:rPr>
              <a:t>Set on a peninsula at the entrance to one of the world’s best natural harbors, San Francisco has been a center of maritime trade since the 1800’s</a:t>
            </a:r>
            <a:endParaRPr lang="en-US" sz="1500" dirty="0">
              <a:solidFill>
                <a:schemeClr val="accent1"/>
              </a:solidFill>
            </a:endParaRPr>
          </a:p>
        </p:txBody>
      </p:sp>
      <p:pic>
        <p:nvPicPr>
          <p:cNvPr id="16" name="Picture 2" descr="Q:\New Programs Strategic Dev\New DN programs - 2013-2014\California\Salesbook\San_Francisco-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530" r="15466" b="14502"/>
          <a:stretch/>
        </p:blipFill>
        <p:spPr bwMode="auto">
          <a:xfrm>
            <a:off x="914400" y="1219200"/>
            <a:ext cx="7610022" cy="43192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228600"/>
            <a:ext cx="7842250" cy="731838"/>
          </a:xfrm>
        </p:spPr>
        <p:txBody>
          <a:bodyPr/>
          <a:lstStyle/>
          <a:p>
            <a:pPr>
              <a:defRPr/>
            </a:pPr>
            <a:r>
              <a:rPr lang="en-US" sz="4200" i="0" dirty="0" smtClean="0">
                <a:latin typeface="+mn-lt"/>
              </a:rPr>
              <a:t>Golden Gate Bridge</a:t>
            </a:r>
            <a:endParaRPr lang="en-US" sz="4200" i="0" dirty="0" smtClean="0">
              <a:latin typeface="+mn-lt"/>
            </a:endParaRPr>
          </a:p>
        </p:txBody>
      </p:sp>
      <p:pic>
        <p:nvPicPr>
          <p:cNvPr id="12" name="Picture 2" descr="Q:\New Programs Strategic Dev\New DN programs - 2013-2014\California\CA - San Francisco\golden gate bridge\san-fran_iStock_000005740948Large.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219200"/>
            <a:ext cx="7543800" cy="50250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a:xfrm>
            <a:off x="1143000" y="258763"/>
            <a:ext cx="7978775" cy="731837"/>
          </a:xfrm>
        </p:spPr>
        <p:txBody>
          <a:bodyPr/>
          <a:lstStyle/>
          <a:p>
            <a:pPr>
              <a:defRPr/>
            </a:pPr>
            <a:r>
              <a:rPr lang="en-US" sz="4200" i="0" dirty="0" smtClean="0">
                <a:latin typeface="+mn-lt"/>
              </a:rPr>
              <a:t>Alcatraz</a:t>
            </a:r>
            <a:endParaRPr lang="en-US" sz="4200" i="0" dirty="0" smtClean="0">
              <a:latin typeface="+mn-lt"/>
            </a:endParaRPr>
          </a:p>
        </p:txBody>
      </p:sp>
      <p:pic>
        <p:nvPicPr>
          <p:cNvPr id="12" name="Picture 2" descr="Q:\New Programs Strategic Dev\New DN programs - 2013-2014\California\CA - San Francisco\alcatraz\San Francsico Festival - May 2013 - AP 012.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143000"/>
            <a:ext cx="8114351" cy="541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Q:\New Programs Strategic Dev\New DN programs - 2013-2014\California\CA - San Francisco\fisherman's wharf\San_Francisco-12.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rot="461943">
            <a:off x="4088910" y="3294787"/>
            <a:ext cx="5048250" cy="3365894"/>
          </a:xfrm>
          <a:prstGeom prst="rect">
            <a:avLst/>
          </a:prstGeom>
          <a:noFill/>
          <a:extLst>
            <a:ext uri="{909E8E84-426E-40DD-AFC4-6F175D3DCCD1}">
              <a14:hiddenFill xmlns:a14="http://schemas.microsoft.com/office/drawing/2010/main" xmlns="">
                <a:solidFill>
                  <a:srgbClr val="FFFFFF"/>
                </a:solidFill>
              </a14:hiddenFill>
            </a:ext>
          </a:extLst>
        </p:spPr>
      </p:pic>
      <p:sp>
        <p:nvSpPr>
          <p:cNvPr id="8194" name="Rectangle 2"/>
          <p:cNvSpPr>
            <a:spLocks noGrp="1" noChangeArrowheads="1"/>
          </p:cNvSpPr>
          <p:nvPr>
            <p:ph type="title"/>
          </p:nvPr>
        </p:nvSpPr>
        <p:spPr>
          <a:xfrm>
            <a:off x="1143000" y="258763"/>
            <a:ext cx="7978775" cy="731837"/>
          </a:xfrm>
        </p:spPr>
        <p:txBody>
          <a:bodyPr/>
          <a:lstStyle/>
          <a:p>
            <a:pPr>
              <a:defRPr/>
            </a:pPr>
            <a:r>
              <a:rPr lang="en-US" sz="4300" i="0" dirty="0" smtClean="0">
                <a:latin typeface="+mn-lt"/>
              </a:rPr>
              <a:t>Pier 39 and Fisherman’s Wharf</a:t>
            </a:r>
            <a:endParaRPr lang="en-US" sz="4300" i="0" dirty="0" smtClean="0">
              <a:latin typeface="+mn-lt"/>
            </a:endParaRPr>
          </a:p>
        </p:txBody>
      </p:sp>
      <p:pic>
        <p:nvPicPr>
          <p:cNvPr id="12" name="Picture 2" descr="Q:\New Programs Strategic Dev\New DN programs - 2013-2014\California\CA - San Francisco\pier 39\San Francsico Festival - May 2013 - AP 02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339" y="1509574"/>
            <a:ext cx="5029200" cy="3352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5" name="Rectangle 6"/>
          <p:cNvSpPr>
            <a:spLocks noGrp="1" noChangeArrowheads="1"/>
          </p:cNvSpPr>
          <p:nvPr>
            <p:ph type="title"/>
          </p:nvPr>
        </p:nvSpPr>
        <p:spPr>
          <a:xfrm>
            <a:off x="1066800" y="304800"/>
            <a:ext cx="8054975" cy="731838"/>
          </a:xfrm>
        </p:spPr>
        <p:txBody>
          <a:bodyPr/>
          <a:lstStyle/>
          <a:p>
            <a:pPr>
              <a:defRPr/>
            </a:pPr>
            <a:r>
              <a:rPr lang="en-US" sz="4200" i="0" dirty="0" smtClean="0">
                <a:solidFill>
                  <a:schemeClr val="accent1"/>
                </a:solidFill>
                <a:latin typeface="+mn-lt"/>
              </a:rPr>
              <a:t>Cable Cars</a:t>
            </a:r>
            <a:endParaRPr lang="en-US" sz="4200" i="0" dirty="0" smtClean="0">
              <a:solidFill>
                <a:schemeClr val="accent1"/>
              </a:solidFill>
              <a:latin typeface="+mn-lt"/>
            </a:endParaRPr>
          </a:p>
        </p:txBody>
      </p:sp>
      <p:pic>
        <p:nvPicPr>
          <p:cNvPr id="13" name="Picture 2" descr="Q:\New Programs Strategic Dev\New DN programs - 2013-2014\California\CA - San Francisco\cable cars\cablecar1.jp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xmlns="" val="0"/>
              </a:ext>
            </a:extLst>
          </a:blip>
          <a:srcRect b="6461"/>
          <a:stretch/>
        </p:blipFill>
        <p:spPr bwMode="auto">
          <a:xfrm>
            <a:off x="838200" y="1219200"/>
            <a:ext cx="7855090" cy="51876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a:xfrm>
            <a:off x="1143000" y="161925"/>
            <a:ext cx="7978775" cy="731838"/>
          </a:xfrm>
        </p:spPr>
        <p:txBody>
          <a:bodyPr/>
          <a:lstStyle/>
          <a:p>
            <a:pPr>
              <a:defRPr/>
            </a:pPr>
            <a:r>
              <a:rPr lang="en-US" sz="4200" i="0" dirty="0" smtClean="0">
                <a:latin typeface="+mn-lt"/>
              </a:rPr>
              <a:t>Lombard Street</a:t>
            </a:r>
            <a:endParaRPr lang="en-US" sz="4200" i="0" dirty="0" smtClean="0">
              <a:latin typeface="+mn-lt"/>
            </a:endParaRPr>
          </a:p>
        </p:txBody>
      </p:sp>
      <p:pic>
        <p:nvPicPr>
          <p:cNvPr id="12" name="Picture 7" descr="File:Lombard Stre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318" r="8109"/>
          <a:stretch/>
        </p:blipFill>
        <p:spPr bwMode="auto">
          <a:xfrm>
            <a:off x="838200" y="1143000"/>
            <a:ext cx="7772400" cy="51815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228600"/>
            <a:ext cx="7534275" cy="731838"/>
          </a:xfrm>
        </p:spPr>
        <p:txBody>
          <a:bodyPr/>
          <a:lstStyle/>
          <a:p>
            <a:pPr>
              <a:defRPr/>
            </a:pPr>
            <a:r>
              <a:rPr lang="en-US" sz="4200" i="0" dirty="0" smtClean="0">
                <a:latin typeface="+mn-lt"/>
              </a:rPr>
              <a:t>Los Angeles</a:t>
            </a:r>
            <a:endParaRPr lang="en-US" sz="4200" i="0" dirty="0" smtClean="0">
              <a:latin typeface="+mn-lt"/>
            </a:endParaRPr>
          </a:p>
        </p:txBody>
      </p:sp>
      <p:sp>
        <p:nvSpPr>
          <p:cNvPr id="16392" name="Text Box 21"/>
          <p:cNvSpPr txBox="1">
            <a:spLocks noChangeArrowheads="1"/>
          </p:cNvSpPr>
          <p:nvPr/>
        </p:nvSpPr>
        <p:spPr bwMode="auto">
          <a:xfrm>
            <a:off x="1520825" y="4225925"/>
            <a:ext cx="4319588" cy="384175"/>
          </a:xfrm>
          <a:prstGeom prst="rect">
            <a:avLst/>
          </a:prstGeom>
          <a:noFill/>
          <a:ln w="9525">
            <a:noFill/>
            <a:miter lim="800000"/>
            <a:headEnd/>
            <a:tailEnd/>
          </a:ln>
        </p:spPr>
        <p:txBody>
          <a:bodyPr lIns="96661" tIns="48331" rIns="96661" bIns="48331">
            <a:spAutoFit/>
          </a:bodyPr>
          <a:lstStyle/>
          <a:p>
            <a:pPr defTabSz="966788">
              <a:spcBef>
                <a:spcPct val="50000"/>
              </a:spcBef>
            </a:pPr>
            <a:endParaRPr lang="en-US"/>
          </a:p>
        </p:txBody>
      </p:sp>
      <p:sp>
        <p:nvSpPr>
          <p:cNvPr id="16393" name="Rectangle 23"/>
          <p:cNvSpPr>
            <a:spLocks noChangeArrowheads="1"/>
          </p:cNvSpPr>
          <p:nvPr/>
        </p:nvSpPr>
        <p:spPr bwMode="auto">
          <a:xfrm>
            <a:off x="609600" y="6172200"/>
            <a:ext cx="8382000" cy="651604"/>
          </a:xfrm>
          <a:prstGeom prst="rect">
            <a:avLst/>
          </a:prstGeom>
          <a:noFill/>
          <a:ln w="9525">
            <a:noFill/>
            <a:miter lim="800000"/>
            <a:headEnd/>
            <a:tailEnd/>
          </a:ln>
        </p:spPr>
        <p:txBody>
          <a:bodyPr wrap="square" lIns="96661" tIns="48331" rIns="96661" bIns="48331" anchor="ctr">
            <a:spAutoFit/>
          </a:bodyPr>
          <a:lstStyle/>
          <a:p>
            <a:pPr defTabSz="966788" eaLnBrk="1" hangingPunct="1"/>
            <a:r>
              <a:rPr lang="en-US" sz="1800" dirty="0" smtClean="0">
                <a:solidFill>
                  <a:schemeClr val="accent1"/>
                </a:solidFill>
              </a:rPr>
              <a:t>As the largest city in California and the second largest city in the U.S., L.A. is visited by millions of people every year. </a:t>
            </a:r>
            <a:endParaRPr lang="en-US" sz="1500" dirty="0">
              <a:solidFill>
                <a:schemeClr val="accent1"/>
              </a:solidFill>
            </a:endParaRPr>
          </a:p>
        </p:txBody>
      </p:sp>
      <p:pic>
        <p:nvPicPr>
          <p:cNvPr id="5" name="Picture 2" descr="K:\PERSONAL_FOLDERS\JamieH\2013 Student Invites\WEST COAST\Gatefold\LA - iStock_000008727117Medium.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37" b="15709"/>
          <a:stretch/>
        </p:blipFill>
        <p:spPr bwMode="auto">
          <a:xfrm>
            <a:off x="685800" y="1066800"/>
            <a:ext cx="8399983" cy="46563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LOBAL">
  <a:themeElements>
    <a:clrScheme name="Custom 2">
      <a:dk1>
        <a:srgbClr val="1F497D"/>
      </a:dk1>
      <a:lt1>
        <a:srgbClr val="1F497D"/>
      </a:lt1>
      <a:dk2>
        <a:srgbClr val="1F497D"/>
      </a:dk2>
      <a:lt2>
        <a:srgbClr val="1F497D"/>
      </a:lt2>
      <a:accent1>
        <a:srgbClr val="FFFFFF"/>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source Center Document" ma:contentTypeID="0x010100714BBBF4182AFE42ACC32E1DF6D28FE3008E96B11F2E65934DB3CC8EEC4A301E77" ma:contentTypeVersion="38" ma:contentTypeDescription="" ma:contentTypeScope="" ma:versionID="2c8c80d03c408007c1c07fa433a97914">
  <xsd:schema xmlns:xsd="http://www.w3.org/2001/XMLSchema" xmlns:p="http://schemas.microsoft.com/office/2006/metadata/properties" xmlns:ns2="6520e6dc-7cc9-491f-9c79-d6646eac60c7" xmlns:ns3="02593587-62a2-4195-bdd7-13bd064ed6a5" targetNamespace="http://schemas.microsoft.com/office/2006/metadata/properties" ma:root="true" ma:fieldsID="7f23082467bf5a3d807041c0826429db" ns2:_="" ns3:_="">
    <xsd:import namespace="6520e6dc-7cc9-491f-9c79-d6646eac60c7"/>
    <xsd:import namespace="02593587-62a2-4195-bdd7-13bd064ed6a5"/>
    <xsd:element name="properties">
      <xsd:complexType>
        <xsd:sequence>
          <xsd:element name="documentManagement">
            <xsd:complexType>
              <xsd:all>
                <xsd:element ref="ns2:Document_x0020_Description" minOccurs="0"/>
                <xsd:element ref="ns2:Document_x0020_Type" minOccurs="0"/>
                <xsd:element ref="ns2:Document_x0020_Category" minOccurs="0"/>
                <xsd:element ref="ns2:Sales_x0020_Cycle_x0020_Steps" minOccurs="0"/>
                <xsd:element ref="ns2:Account_x0020_Management_x0020_Milestones" minOccurs="0"/>
                <xsd:element ref="ns2:Tour_x0020_Types" minOccurs="0"/>
                <xsd:element ref="ns3:Expiration_x0020_Date0" minOccurs="0"/>
              </xsd:all>
            </xsd:complexType>
          </xsd:element>
        </xsd:sequence>
      </xsd:complexType>
    </xsd:element>
  </xsd:schema>
  <xsd:schema xmlns:xsd="http://www.w3.org/2001/XMLSchema" xmlns:dms="http://schemas.microsoft.com/office/2006/documentManagement/types" targetNamespace="6520e6dc-7cc9-491f-9c79-d6646eac60c7" elementFormDefault="qualified">
    <xsd:import namespace="http://schemas.microsoft.com/office/2006/documentManagement/types"/>
    <xsd:element name="Document_x0020_Description" ma:index="2" nillable="true" ma:displayName="Document Description" ma:internalName="Document_x0020_Description">
      <xsd:simpleType>
        <xsd:restriction base="dms:Note"/>
      </xsd:simpleType>
    </xsd:element>
    <xsd:element name="Document_x0020_Type" ma:index="3" nillable="true" ma:displayName="Document Type" ma:internalName="Document_x0020_Type">
      <xsd:complexType>
        <xsd:complexContent>
          <xsd:extension base="dms:MultiChoice">
            <xsd:sequence>
              <xsd:element name="Value" maxOccurs="unbounded" minOccurs="0" nillable="true">
                <xsd:simpleType>
                  <xsd:restriction base="dms:Choice">
                    <xsd:enumeration value="Bid Template"/>
                    <xsd:enumeration value="Cheat Sheet"/>
                    <xsd:enumeration value="Checklist"/>
                    <xsd:enumeration value="Contingency Plan"/>
                    <xsd:enumeration value="Curriculum Guide"/>
                    <xsd:enumeration value="Destination Presentation"/>
                    <xsd:enumeration value="Email Template"/>
                    <xsd:enumeration value="Flyer"/>
                    <xsd:enumeration value="Form"/>
                    <xsd:enumeration value="Handbook"/>
                    <xsd:enumeration value="Internal Document"/>
                    <xsd:enumeration value="Letter Template"/>
                    <xsd:enumeration value="Packing List"/>
                    <xsd:enumeration value="Parent Meeting Tool"/>
                    <xsd:enumeration value="Policy Sheet"/>
                    <xsd:enumeration value="Press Release"/>
                    <xsd:enumeration value="Reference"/>
                    <xsd:enumeration value="Registration Letter"/>
                    <xsd:enumeration value="Sales Book"/>
                    <xsd:enumeration value="Sample Itinerary"/>
                    <xsd:enumeration value="SET Document"/>
                    <xsd:enumeration value="Talk Track"/>
                    <xsd:enumeration value="Target Dates"/>
                  </xsd:restriction>
                </xsd:simpleType>
              </xsd:element>
            </xsd:sequence>
          </xsd:extension>
        </xsd:complexContent>
      </xsd:complexType>
    </xsd:element>
    <xsd:element name="Document_x0020_Category" ma:index="4" nillable="true" ma:displayName="Document Category" ma:internalName="Document_x0020_Category">
      <xsd:complexType>
        <xsd:complexContent>
          <xsd:extension base="dms:MultiChoice">
            <xsd:sequence>
              <xsd:element name="Value" maxOccurs="unbounded" minOccurs="0" nillable="true">
                <xsd:simpleType>
                  <xsd:restriction base="dms:Choice">
                    <xsd:enumeration value="Airspace"/>
                    <xsd:enumeration value="BSA Jamboree"/>
                    <xsd:enumeration value="Competition"/>
                    <xsd:enumeration value="Educational Resources"/>
                    <xsd:enumeration value="Fulfillment and Merchandise"/>
                    <xsd:enumeration value="Fundraising"/>
                    <xsd:enumeration value="Incentive Programs"/>
                    <xsd:enumeration value="Legal"/>
                    <xsd:enumeration value="Spanish Materials"/>
                    <xsd:enumeration value="Sales Cycle Support"/>
                    <xsd:enumeration value="AM Recipe for Success and UP Accounts"/>
                  </xsd:restriction>
                </xsd:simpleType>
              </xsd:element>
            </xsd:sequence>
          </xsd:extension>
        </xsd:complexContent>
      </xsd:complexType>
    </xsd:element>
    <xsd:element name="Sales_x0020_Cycle_x0020_Steps" ma:index="5" nillable="true" ma:displayName="Sales Steps" ma:internalName="Sales_x0020_Cycle_x0020_Steps">
      <xsd:complexType>
        <xsd:complexContent>
          <xsd:extension base="dms:MultiChoice">
            <xsd:sequence>
              <xsd:element name="Value" maxOccurs="unbounded" minOccurs="0" nillable="true">
                <xsd:simpleType>
                  <xsd:restriction base="dms:Choice">
                    <xsd:enumeration value="STEP 1: Sales Initiation"/>
                    <xsd:enumeration value="STEP 2: Creating Interest"/>
                    <xsd:enumeration value="STEP 3: Prospect Development, Objection Handling, &amp; Admin Awareness"/>
                    <xsd:enumeration value="STEP 4: Qualified Prospect"/>
                    <xsd:enumeration value="STEP 5: Maximizing Student Excitement"/>
                    <xsd:enumeration value="STEP 6: Maximizing Parent Meeting Attendance"/>
                    <xsd:enumeration value="STEP 7: Maximizing Group Size"/>
                    <xsd:enumeration value="STEP 8: Sale and Transition"/>
                  </xsd:restriction>
                </xsd:simpleType>
              </xsd:element>
            </xsd:sequence>
          </xsd:extension>
        </xsd:complexContent>
      </xsd:complexType>
    </xsd:element>
    <xsd:element name="Account_x0020_Management_x0020_Milestones" ma:index="6" nillable="true" ma:displayName="Milestones" ma:default="" ma:internalName="Account_x0020_Management_x0020_Milestones">
      <xsd:complexType>
        <xsd:complexContent>
          <xsd:extension base="dms:MultiChoice">
            <xsd:sequence>
              <xsd:element name="Value" maxOccurs="unbounded" minOccurs="0" nillable="true">
                <xsd:simpleType>
                  <xsd:restriction base="dms:Choice">
                    <xsd:enumeration value="Milestone 1: Initiation"/>
                    <xsd:enumeration value="Milestone 2: Promotion"/>
                    <xsd:enumeration value="Milestone 3: Planning"/>
                    <xsd:enumeration value="Milestone 4: Finalization"/>
                    <xsd:enumeration value="Milestone 5: Experience"/>
                    <xsd:enumeration value="Milestone 6: Feedback and Improvement"/>
                  </xsd:restriction>
                </xsd:simpleType>
              </xsd:element>
            </xsd:sequence>
          </xsd:extension>
        </xsd:complexContent>
      </xsd:complexType>
    </xsd:element>
    <xsd:element name="Tour_x0020_Types" ma:index="7" nillable="true" ma:displayName="Tour Types" ma:internalName="Tour_x0020_Types">
      <xsd:complexType>
        <xsd:complexContent>
          <xsd:extension base="dms:MultiChoice">
            <xsd:sequence>
              <xsd:element name="Value" maxOccurs="unbounded" minOccurs="0" nillable="true">
                <xsd:simpleType>
                  <xsd:restriction base="dms:Choice">
                    <xsd:enumeration value="AJ – BSA Jamboree"/>
                    <xsd:enumeration value="CC – CHD DC/NY"/>
                    <xsd:enumeration value="CD – CHD DC"/>
                    <xsd:enumeration value="CI – CHD Inauguration"/>
                    <xsd:enumeration value="CO – CHD Boston"/>
                    <xsd:enumeration value="CW – CHD Williamsburg"/>
                    <xsd:enumeration value="CY – CHD Other East Coast"/>
                    <xsd:enumeration value="HC – DC/NY"/>
                    <xsd:enumeration value="HD – DC History"/>
                    <xsd:enumeration value="HI – Inauguration"/>
                    <xsd:enumeration value="HN – NY and NY/Boston"/>
                    <xsd:enumeration value="HO – Boston"/>
                    <xsd:enumeration value="HVP – DC Value"/>
                    <xsd:enumeration value="HW – Williamsburg"/>
                    <xsd:enumeration value="HY – Other East Coast"/>
                    <xsd:enumeration value="HIC – Chicago"/>
                    <xsd:enumeration value="HIS – Springfield"/>
                    <xsd:enumeration value="HF – San Francisco"/>
                    <xsd:enumeration value="HG – Gold Country"/>
                    <xsd:enumeration value="HP – Other West Coast"/>
                    <xsd:enumeration value="HS – Sacramento"/>
                    <xsd:enumeration value="SC – Costa Rica"/>
                    <xsd:enumeration value="SD – Dive In"/>
                    <xsd:enumeration value="SG – Generic Science"/>
                    <xsd:enumeration value="SK – Splash"/>
                    <xsd:enumeration value="SM – SIM"/>
                    <xsd:enumeration value="ST – Habitat"/>
                    <xsd:enumeration value="SVP - Science Value"/>
                  </xsd:restriction>
                </xsd:simpleType>
              </xsd:element>
            </xsd:sequence>
          </xsd:extension>
        </xsd:complexContent>
      </xsd:complexType>
    </xsd:element>
  </xsd:schema>
  <xsd:schema xmlns:xsd="http://www.w3.org/2001/XMLSchema" xmlns:dms="http://schemas.microsoft.com/office/2006/documentManagement/types" targetNamespace="02593587-62a2-4195-bdd7-13bd064ed6a5" elementFormDefault="qualified">
    <xsd:import namespace="http://schemas.microsoft.com/office/2006/documentManagement/types"/>
    <xsd:element name="Expiration_x0020_Date0" ma:index="15" nillable="true" ma:displayName="Expiration Date" ma:format="DateTime" ma:internalName="Expiration_x0020_Date0">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Expiration_x0020_Date0 xmlns="02593587-62a2-4195-bdd7-13bd064ed6a5" xsi:nil="true"/>
    <Document_x0020_Category xmlns="6520e6dc-7cc9-491f-9c79-d6646eac60c7"/>
    <Document_x0020_Type xmlns="6520e6dc-7cc9-491f-9c79-d6646eac60c7">
      <Value xmlns="6520e6dc-7cc9-491f-9c79-d6646eac60c7">Destination Presentation</Value>
    </Document_x0020_Type>
    <Account_x0020_Management_x0020_Milestones xmlns="6520e6dc-7cc9-491f-9c79-d6646eac60c7">
      <Value xmlns="6520e6dc-7cc9-491f-9c79-d6646eac60c7">Milestone 2: Promotion</Value>
    </Account_x0020_Management_x0020_Milestones>
    <Document_x0020_Description xmlns="6520e6dc-7cc9-491f-9c79-d6646eac60c7" xsi:nil="true"/>
    <Tour_x0020_Types xmlns="6520e6dc-7cc9-491f-9c79-d6646eac60c7">
      <Value xmlns="6520e6dc-7cc9-491f-9c79-d6646eac60c7">HD – DC History</Value>
    </Tour_x0020_Types>
    <Sales_x0020_Cycle_x0020_Steps xmlns="6520e6dc-7cc9-491f-9c79-d6646eac60c7">
      <Value xmlns="6520e6dc-7cc9-491f-9c79-d6646eac60c7">STEP 5: Maximizing Student Excitement</Value>
    </Sales_x0020_Cycle_x0020_Steps>
  </documentManagement>
</p:properties>
</file>

<file path=customXml/itemProps1.xml><?xml version="1.0" encoding="utf-8"?>
<ds:datastoreItem xmlns:ds="http://schemas.openxmlformats.org/officeDocument/2006/customXml" ds:itemID="{4DAFBACE-EF49-4569-8EA0-2BB5E6D7B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0e6dc-7cc9-491f-9c79-d6646eac60c7"/>
    <ds:schemaRef ds:uri="02593587-62a2-4195-bdd7-13bd064ed6a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AB20AC0-081A-42AB-A91B-1893C3C68ACE}">
  <ds:schemaRefs>
    <ds:schemaRef ds:uri="http://schemas.microsoft.com/office/2006/metadata/longProperties"/>
  </ds:schemaRefs>
</ds:datastoreItem>
</file>

<file path=customXml/itemProps3.xml><?xml version="1.0" encoding="utf-8"?>
<ds:datastoreItem xmlns:ds="http://schemas.openxmlformats.org/officeDocument/2006/customXml" ds:itemID="{1CB1A77D-3B5C-4C7F-B84F-4FA3A938C052}">
  <ds:schemaRefs>
    <ds:schemaRef ds:uri="http://schemas.microsoft.com/sharepoint/v3/contenttype/forms"/>
  </ds:schemaRefs>
</ds:datastoreItem>
</file>

<file path=customXml/itemProps4.xml><?xml version="1.0" encoding="utf-8"?>
<ds:datastoreItem xmlns:ds="http://schemas.openxmlformats.org/officeDocument/2006/customXml" ds:itemID="{A1672135-563C-414E-9B6F-3460ABA06472}">
  <ds:schemaRefs>
    <ds:schemaRef ds:uri="http://schemas.microsoft.com/office/2006/metadata/properties"/>
    <ds:schemaRef ds:uri="02593587-62a2-4195-bdd7-13bd064ed6a5"/>
    <ds:schemaRef ds:uri="6520e6dc-7cc9-491f-9c79-d6646eac60c7"/>
  </ds:schemaRefs>
</ds:datastoreItem>
</file>

<file path=docProps/app.xml><?xml version="1.0" encoding="utf-8"?>
<Properties xmlns="http://schemas.openxmlformats.org/officeDocument/2006/extended-properties" xmlns:vt="http://schemas.openxmlformats.org/officeDocument/2006/docPropsVTypes">
  <Template>GLOBAL</Template>
  <TotalTime>2872</TotalTime>
  <Words>2134</Words>
  <Application>Microsoft Office PowerPoint</Application>
  <PresentationFormat>Custom</PresentationFormat>
  <Paragraphs>92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GLOBAL</vt:lpstr>
      <vt:lpstr>Slide 1</vt:lpstr>
      <vt:lpstr>West Coast California</vt:lpstr>
      <vt:lpstr>San Francisco</vt:lpstr>
      <vt:lpstr>Golden Gate Bridge</vt:lpstr>
      <vt:lpstr>Alcatraz</vt:lpstr>
      <vt:lpstr>Pier 39 and Fisherman’s Wharf</vt:lpstr>
      <vt:lpstr>Cable Cars</vt:lpstr>
      <vt:lpstr>Lombard Street</vt:lpstr>
      <vt:lpstr>Los Angeles</vt:lpstr>
      <vt:lpstr>La Brea Tar Pits</vt:lpstr>
      <vt:lpstr>Hollywood</vt:lpstr>
      <vt:lpstr>Walk of Fame</vt:lpstr>
      <vt:lpstr>Griffith Observatory</vt:lpstr>
      <vt:lpstr>Santa Monica Pier</vt:lpstr>
      <vt:lpstr>Universal Studios</vt:lpstr>
      <vt:lpstr>VIP Back lot Tour</vt:lpstr>
    </vt:vector>
  </TitlesOfParts>
  <Company>WorldStrides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Destination Presentation - DC</dc:title>
  <dc:creator>michaelk</dc:creator>
  <cp:lastModifiedBy>andyp</cp:lastModifiedBy>
  <cp:revision>96</cp:revision>
  <dcterms:created xsi:type="dcterms:W3CDTF">2005-01-27T15:19:29Z</dcterms:created>
  <dcterms:modified xsi:type="dcterms:W3CDTF">2014-01-22T15:21:42Z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Tag">
    <vt:lpwstr/>
  </property>
  <property fmtid="{D5CDD505-2E9C-101B-9397-08002B2CF9AE}" pid="3" name="ContentType">
    <vt:lpwstr>Resource Center Document</vt:lpwstr>
  </property>
  <property fmtid="{D5CDD505-2E9C-101B-9397-08002B2CF9AE}" pid="4" name="Document Priority">
    <vt:lpwstr/>
  </property>
  <property fmtid="{D5CDD505-2E9C-101B-9397-08002B2CF9AE}" pid="5" name="Subject">
    <vt:lpwstr/>
  </property>
  <property fmtid="{D5CDD505-2E9C-101B-9397-08002B2CF9AE}" pid="6" name="Keywords">
    <vt:lpwstr/>
  </property>
  <property fmtid="{D5CDD505-2E9C-101B-9397-08002B2CF9AE}" pid="7" name="_Author">
    <vt:lpwstr>michaelk</vt:lpwstr>
  </property>
  <property fmtid="{D5CDD505-2E9C-101B-9397-08002B2CF9AE}" pid="8" name="_Category">
    <vt:lpwstr/>
  </property>
  <property fmtid="{D5CDD505-2E9C-101B-9397-08002B2CF9AE}" pid="9" name="Slides">
    <vt:lpwstr>16</vt:lpwstr>
  </property>
  <property fmtid="{D5CDD505-2E9C-101B-9397-08002B2CF9AE}" pid="10" name="Categories">
    <vt:lpwstr/>
  </property>
  <property fmtid="{D5CDD505-2E9C-101B-9397-08002B2CF9AE}" pid="11" name="Approval Level">
    <vt:lpwstr/>
  </property>
  <property fmtid="{D5CDD505-2E9C-101B-9397-08002B2CF9AE}" pid="12" name="_Comments">
    <vt:lpwstr/>
  </property>
  <property fmtid="{D5CDD505-2E9C-101B-9397-08002B2CF9AE}" pid="13" name="Assigned To">
    <vt:lpwstr/>
  </property>
</Properties>
</file>